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theme/theme6.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4.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4" r:id="rId3"/>
    <p:sldMasterId id="2147483676" r:id="rId4"/>
  </p:sldMasterIdLst>
  <p:notesMasterIdLst>
    <p:notesMasterId r:id="rId43"/>
  </p:notesMasterIdLst>
  <p:handoutMasterIdLst>
    <p:handoutMasterId r:id="rId44"/>
  </p:handoutMasterIdLst>
  <p:sldIdLst>
    <p:sldId id="256" r:id="rId5"/>
    <p:sldId id="271" r:id="rId6"/>
    <p:sldId id="273" r:id="rId7"/>
    <p:sldId id="275" r:id="rId8"/>
    <p:sldId id="277" r:id="rId9"/>
    <p:sldId id="315" r:id="rId10"/>
    <p:sldId id="318" r:id="rId11"/>
    <p:sldId id="320" r:id="rId12"/>
    <p:sldId id="310" r:id="rId13"/>
    <p:sldId id="311" r:id="rId14"/>
    <p:sldId id="316" r:id="rId15"/>
    <p:sldId id="314" r:id="rId16"/>
    <p:sldId id="326" r:id="rId17"/>
    <p:sldId id="313" r:id="rId18"/>
    <p:sldId id="312" r:id="rId19"/>
    <p:sldId id="319" r:id="rId20"/>
    <p:sldId id="302" r:id="rId21"/>
    <p:sldId id="301" r:id="rId22"/>
    <p:sldId id="317" r:id="rId23"/>
    <p:sldId id="303" r:id="rId24"/>
    <p:sldId id="321" r:id="rId25"/>
    <p:sldId id="322" r:id="rId26"/>
    <p:sldId id="323" r:id="rId27"/>
    <p:sldId id="324" r:id="rId28"/>
    <p:sldId id="325" r:id="rId29"/>
    <p:sldId id="307" r:id="rId30"/>
    <p:sldId id="306" r:id="rId31"/>
    <p:sldId id="327" r:id="rId32"/>
    <p:sldId id="328" r:id="rId33"/>
    <p:sldId id="331" r:id="rId34"/>
    <p:sldId id="308" r:id="rId35"/>
    <p:sldId id="330" r:id="rId36"/>
    <p:sldId id="329" r:id="rId37"/>
    <p:sldId id="304" r:id="rId38"/>
    <p:sldId id="305" r:id="rId39"/>
    <p:sldId id="309" r:id="rId40"/>
    <p:sldId id="332" r:id="rId41"/>
    <p:sldId id="268" r:id="rId42"/>
  </p:sldIdLst>
  <p:sldSz cx="12190413" cy="6859588"/>
  <p:notesSz cx="6858000" cy="9144000"/>
  <p:defaultText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2">
          <p15:clr>
            <a:srgbClr val="A4A3A4"/>
          </p15:clr>
        </p15:guide>
        <p15:guide id="2" orient="horz" pos="4428">
          <p15:clr>
            <a:srgbClr val="A4A3A4"/>
          </p15:clr>
        </p15:guide>
        <p15:guide id="3" orient="horz" pos="762">
          <p15:clr>
            <a:srgbClr val="A4A3A4"/>
          </p15:clr>
        </p15:guide>
        <p15:guide id="4" pos="3175">
          <p15:clr>
            <a:srgbClr val="A4A3A4"/>
          </p15:clr>
        </p15:guide>
        <p15:guide id="5" pos="180">
          <p15:clr>
            <a:srgbClr val="A4A3A4"/>
          </p15:clr>
        </p15:guide>
        <p15:guide id="6" pos="6180">
          <p15:clr>
            <a:srgbClr val="A4A3A4"/>
          </p15:clr>
        </p15:guide>
        <p15:guide id="7" orient="horz" pos="2161">
          <p15:clr>
            <a:srgbClr val="A4A3A4"/>
          </p15:clr>
        </p15:guide>
        <p15:guide id="8" orient="horz" pos="4017">
          <p15:clr>
            <a:srgbClr val="A4A3A4"/>
          </p15:clr>
        </p15:guide>
        <p15:guide id="9" orient="horz" pos="691">
          <p15:clr>
            <a:srgbClr val="A4A3A4"/>
          </p15:clr>
        </p15:guide>
        <p15:guide id="10" pos="3840">
          <p15:clr>
            <a:srgbClr val="A4A3A4"/>
          </p15:clr>
        </p15:guide>
        <p15:guide id="11" pos="218">
          <p15:clr>
            <a:srgbClr val="A4A3A4"/>
          </p15:clr>
        </p15:guide>
        <p15:guide id="12" pos="74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F3D99"/>
    <a:srgbClr val="333333"/>
    <a:srgbClr val="2D40C6"/>
    <a:srgbClr val="002882"/>
    <a:srgbClr val="4C4C4C"/>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28" autoAdjust="0"/>
    <p:restoredTop sz="94660"/>
  </p:normalViewPr>
  <p:slideViewPr>
    <p:cSldViewPr>
      <p:cViewPr>
        <p:scale>
          <a:sx n="100" d="100"/>
          <a:sy n="100" d="100"/>
        </p:scale>
        <p:origin x="2248" y="1560"/>
      </p:cViewPr>
      <p:guideLst>
        <p:guide orient="horz" pos="2382"/>
        <p:guide orient="horz" pos="4428"/>
        <p:guide orient="horz" pos="762"/>
        <p:guide pos="3175"/>
        <p:guide pos="180"/>
        <p:guide pos="6180"/>
        <p:guide orient="horz" pos="2161"/>
        <p:guide orient="horz" pos="4017"/>
        <p:guide orient="horz" pos="691"/>
        <p:guide pos="3840"/>
        <p:guide pos="218"/>
        <p:guide pos="7473"/>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ustomXml" Target="../customXml/item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customXml" Target="../customXml/item3.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3"/>
          </p:nvPr>
        </p:nvSpPr>
        <p:spPr>
          <a:xfrm>
            <a:off x="1916832" y="8686800"/>
            <a:ext cx="2971800" cy="457200"/>
          </a:xfrm>
          <a:prstGeom prst="rect">
            <a:avLst/>
          </a:prstGeom>
        </p:spPr>
        <p:txBody>
          <a:bodyPr vert="horz" lIns="91440" tIns="45720" rIns="91440" bIns="45720" rtlCol="0" anchor="ctr" anchorCtr="1"/>
          <a:lstStyle>
            <a:lvl1pPr algn="r">
              <a:defRPr sz="1200"/>
            </a:lvl1pPr>
          </a:lstStyle>
          <a:p>
            <a:fld id="{BEF3CE7E-4E3F-4233-B8D2-DD54C9E0FE84}" type="slidenum">
              <a:rPr lang="cs-CZ" sz="1000" smtClean="0">
                <a:latin typeface="Arial" pitchFamily="34" charset="0"/>
                <a:cs typeface="Arial" pitchFamily="34" charset="0"/>
              </a:rPr>
              <a:t>‹#›</a:t>
            </a:fld>
            <a:endParaRPr lang="cs-CZ" sz="1000" dirty="0">
              <a:latin typeface="Arial" pitchFamily="34" charset="0"/>
              <a:cs typeface="Arial" pitchFamily="34" charset="0"/>
            </a:endParaRPr>
          </a:p>
        </p:txBody>
      </p:sp>
    </p:spTree>
    <p:extLst>
      <p:ext uri="{BB962C8B-B14F-4D97-AF65-F5344CB8AC3E}">
        <p14:creationId xmlns:p14="http://schemas.microsoft.com/office/powerpoint/2010/main" val="228199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Zástupný symbol pro obrázek snímku 3"/>
          <p:cNvSpPr>
            <a:spLocks noGrp="1" noRot="1" noChangeAspect="1"/>
          </p:cNvSpPr>
          <p:nvPr>
            <p:ph type="sldImg" idx="2"/>
          </p:nvPr>
        </p:nvSpPr>
        <p:spPr>
          <a:xfrm>
            <a:off x="382588" y="971550"/>
            <a:ext cx="6092825" cy="3429000"/>
          </a:xfrm>
          <a:prstGeom prst="rect">
            <a:avLst/>
          </a:prstGeom>
          <a:noFill/>
          <a:ln w="6350">
            <a:solidFill>
              <a:schemeClr val="tx1">
                <a:lumMod val="50000"/>
                <a:lumOff val="50000"/>
              </a:schemeClr>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1052736" y="4572000"/>
            <a:ext cx="4752528" cy="3886200"/>
          </a:xfrm>
          <a:prstGeom prst="rect">
            <a:avLst/>
          </a:prstGeom>
        </p:spPr>
        <p:txBody>
          <a:bodyPr vert="horz" lIns="91440" tIns="45720" rIns="91440" bIns="45720" rtlCol="0"/>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Zástupný symbol pro číslo snímku 6"/>
          <p:cNvSpPr>
            <a:spLocks noGrp="1"/>
          </p:cNvSpPr>
          <p:nvPr>
            <p:ph type="sldNum" sz="quarter" idx="5"/>
          </p:nvPr>
        </p:nvSpPr>
        <p:spPr>
          <a:xfrm>
            <a:off x="1943100" y="8685213"/>
            <a:ext cx="2971800" cy="457200"/>
          </a:xfrm>
          <a:prstGeom prst="rect">
            <a:avLst/>
          </a:prstGeom>
        </p:spPr>
        <p:txBody>
          <a:bodyPr vert="horz" lIns="91440" tIns="45720" rIns="91440" bIns="45720" rtlCol="0" anchor="ctr" anchorCtr="1"/>
          <a:lstStyle>
            <a:lvl1pPr algn="r">
              <a:defRPr sz="1000">
                <a:latin typeface="Arial" pitchFamily="34" charset="0"/>
                <a:cs typeface="Arial" pitchFamily="34" charset="0"/>
              </a:defRPr>
            </a:lvl1pPr>
          </a:lstStyle>
          <a:p>
            <a:fld id="{A3618C13-B4EE-4E2B-AD3C-9B488152EA8C}" type="slidenum">
              <a:rPr lang="cs-CZ" smtClean="0"/>
              <a:pPr/>
              <a:t>‹#›</a:t>
            </a:fld>
            <a:endParaRPr lang="cs-CZ" dirty="0"/>
          </a:p>
        </p:txBody>
      </p:sp>
    </p:spTree>
    <p:extLst>
      <p:ext uri="{BB962C8B-B14F-4D97-AF65-F5344CB8AC3E}">
        <p14:creationId xmlns:p14="http://schemas.microsoft.com/office/powerpoint/2010/main" val="3054370027"/>
      </p:ext>
    </p:extLst>
  </p:cSld>
  <p:clrMap bg1="lt1" tx1="dk1" bg2="lt2" tx2="dk2" accent1="accent1" accent2="accent2" accent3="accent3" accent4="accent4" accent5="accent5" accent6="accent6" hlink="hlink" folHlink="folHlink"/>
  <p:notesStyle>
    <a:lvl1pPr marL="0" algn="l" defTabSz="1007943" rtl="0" eaLnBrk="1" latinLnBrk="0" hangingPunct="1">
      <a:defRPr sz="1050" kern="1200">
        <a:solidFill>
          <a:schemeClr val="tx1"/>
        </a:solidFill>
        <a:latin typeface="Arial" pitchFamily="34" charset="0"/>
        <a:ea typeface="+mn-ea"/>
        <a:cs typeface="Arial" pitchFamily="34" charset="0"/>
      </a:defRPr>
    </a:lvl1pPr>
    <a:lvl2pPr marL="503972" indent="0" algn="l" defTabSz="1007943" rtl="0" eaLnBrk="1" latinLnBrk="0" hangingPunct="1">
      <a:buFont typeface="Arial" pitchFamily="34" charset="0"/>
      <a:buNone/>
      <a:defRPr sz="1050" kern="1200">
        <a:solidFill>
          <a:schemeClr val="tx1"/>
        </a:solidFill>
        <a:latin typeface="Arial" pitchFamily="34" charset="0"/>
        <a:ea typeface="+mn-ea"/>
        <a:cs typeface="Arial" pitchFamily="34" charset="0"/>
      </a:defRPr>
    </a:lvl2pPr>
    <a:lvl3pPr marL="1007943" algn="l" defTabSz="1007943" rtl="0" eaLnBrk="1" latinLnBrk="0" hangingPunct="1">
      <a:defRPr sz="1050" kern="1200">
        <a:solidFill>
          <a:schemeClr val="tx1"/>
        </a:solidFill>
        <a:latin typeface="Arial" pitchFamily="34" charset="0"/>
        <a:ea typeface="+mn-ea"/>
        <a:cs typeface="Arial" pitchFamily="34" charset="0"/>
      </a:defRPr>
    </a:lvl3pPr>
    <a:lvl4pPr marL="1511915" algn="l" defTabSz="1007943" rtl="0" eaLnBrk="1" latinLnBrk="0" hangingPunct="1">
      <a:defRPr sz="1050" kern="1200">
        <a:solidFill>
          <a:schemeClr val="tx1"/>
        </a:solidFill>
        <a:latin typeface="Arial" pitchFamily="34" charset="0"/>
        <a:ea typeface="+mn-ea"/>
        <a:cs typeface="Arial" pitchFamily="34" charset="0"/>
      </a:defRPr>
    </a:lvl4pPr>
    <a:lvl5pPr marL="2015886" algn="l" defTabSz="1007943" rtl="0" eaLnBrk="1" latinLnBrk="0" hangingPunct="1">
      <a:defRPr sz="1050" kern="1200">
        <a:solidFill>
          <a:schemeClr val="tx1"/>
        </a:solidFill>
        <a:latin typeface="Arial" pitchFamily="34" charset="0"/>
        <a:ea typeface="+mn-ea"/>
        <a:cs typeface="Arial" pitchFamily="34" charset="0"/>
      </a:defRPr>
    </a:lvl5pPr>
    <a:lvl6pPr marL="2519858" algn="l" defTabSz="1007943" rtl="0" eaLnBrk="1" latinLnBrk="0" hangingPunct="1">
      <a:defRPr sz="1300" kern="1200">
        <a:solidFill>
          <a:schemeClr val="tx1"/>
        </a:solidFill>
        <a:latin typeface="+mn-lt"/>
        <a:ea typeface="+mn-ea"/>
        <a:cs typeface="+mn-cs"/>
      </a:defRPr>
    </a:lvl6pPr>
    <a:lvl7pPr marL="3023829" algn="l" defTabSz="1007943" rtl="0" eaLnBrk="1" latinLnBrk="0" hangingPunct="1">
      <a:defRPr sz="1300" kern="1200">
        <a:solidFill>
          <a:schemeClr val="tx1"/>
        </a:solidFill>
        <a:latin typeface="+mn-lt"/>
        <a:ea typeface="+mn-ea"/>
        <a:cs typeface="+mn-cs"/>
      </a:defRPr>
    </a:lvl7pPr>
    <a:lvl8pPr marL="3527801" algn="l" defTabSz="1007943" rtl="0" eaLnBrk="1" latinLnBrk="0" hangingPunct="1">
      <a:defRPr sz="1300" kern="1200">
        <a:solidFill>
          <a:schemeClr val="tx1"/>
        </a:solidFill>
        <a:latin typeface="+mn-lt"/>
        <a:ea typeface="+mn-ea"/>
        <a:cs typeface="+mn-cs"/>
      </a:defRPr>
    </a:lvl8pPr>
    <a:lvl9pPr marL="4031772" algn="l" defTabSz="100794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2588" y="971550"/>
            <a:ext cx="6092825" cy="3429000"/>
          </a:xfrm>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A3618C13-B4EE-4E2B-AD3C-9B488152EA8C}" type="slidenum">
              <a:rPr lang="cs-CZ" smtClean="0"/>
              <a:t>1</a:t>
            </a:fld>
            <a:endParaRPr lang="cs-CZ"/>
          </a:p>
        </p:txBody>
      </p:sp>
    </p:spTree>
    <p:extLst>
      <p:ext uri="{BB962C8B-B14F-4D97-AF65-F5344CB8AC3E}">
        <p14:creationId xmlns:p14="http://schemas.microsoft.com/office/powerpoint/2010/main" val="1810591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a:xfrm>
            <a:off x="335317" y="2645885"/>
            <a:ext cx="11519780" cy="2004908"/>
          </a:xfrm>
          <a:prstGeom prst="rect">
            <a:avLst/>
          </a:prstGeom>
        </p:spPr>
        <p:txBody>
          <a:bodyPr anchor="ctr" anchorCtr="0">
            <a:noAutofit/>
          </a:bodyPr>
          <a:lstStyle>
            <a:lvl1pPr algn="l">
              <a:lnSpc>
                <a:spcPct val="120000"/>
              </a:lnSpc>
              <a:defRPr sz="5400" b="1">
                <a:solidFill>
                  <a:srgbClr val="7B7B7B"/>
                </a:solidFill>
                <a:latin typeface="Arial" pitchFamily="34" charset="0"/>
                <a:cs typeface="Arial" pitchFamily="34" charset="0"/>
              </a:defRPr>
            </a:lvl1pPr>
          </a:lstStyle>
          <a:p>
            <a:r>
              <a:rPr lang="en-US"/>
              <a:t>Click to edit Master title style</a:t>
            </a:r>
            <a:endParaRPr lang="cs-CZ" dirty="0"/>
          </a:p>
        </p:txBody>
      </p:sp>
    </p:spTree>
    <p:extLst>
      <p:ext uri="{BB962C8B-B14F-4D97-AF65-F5344CB8AC3E}">
        <p14:creationId xmlns:p14="http://schemas.microsoft.com/office/powerpoint/2010/main" val="5697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a:xfrm>
            <a:off x="335958" y="1810822"/>
            <a:ext cx="11518499" cy="1880275"/>
          </a:xfrm>
          <a:prstGeom prst="rect">
            <a:avLst/>
          </a:prstGeom>
        </p:spPr>
        <p:txBody>
          <a:bodyPr anchor="ctr" anchorCtr="0">
            <a:noAutofit/>
          </a:bodyPr>
          <a:lstStyle>
            <a:lvl1pPr algn="l">
              <a:defRPr sz="5400" b="1">
                <a:solidFill>
                  <a:srgbClr val="7B7B7B"/>
                </a:solidFill>
                <a:latin typeface="Arial" pitchFamily="34" charset="0"/>
                <a:cs typeface="Arial" pitchFamily="34" charset="0"/>
              </a:defRPr>
            </a:lvl1pPr>
          </a:lstStyle>
          <a:p>
            <a:endParaRPr lang="cs-CZ" dirty="0"/>
          </a:p>
        </p:txBody>
      </p:sp>
    </p:spTree>
    <p:extLst>
      <p:ext uri="{BB962C8B-B14F-4D97-AF65-F5344CB8AC3E}">
        <p14:creationId xmlns:p14="http://schemas.microsoft.com/office/powerpoint/2010/main" val="276905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Kliknutím lze upravit styl.</a:t>
            </a:r>
          </a:p>
        </p:txBody>
      </p:sp>
      <p:sp>
        <p:nvSpPr>
          <p:cNvPr id="3" name="Zástupný symbol pro obsah 2"/>
          <p:cNvSpPr>
            <a:spLocks noGrp="1"/>
          </p:cNvSpPr>
          <p:nvPr>
            <p:ph idx="1"/>
          </p:nvPr>
        </p:nvSpPr>
        <p:spPr/>
        <p:txBody>
          <a:bodyPr/>
          <a:lstStyle>
            <a:lvl1pPr marL="360000" indent="-288000">
              <a:buClr>
                <a:srgbClr val="F6BC04"/>
              </a:buClr>
              <a:buSzPct val="70000"/>
              <a:buFont typeface="Wingdings" pitchFamily="2" charset="2"/>
              <a:buChar char="n"/>
              <a:defRPr lang="cs-CZ" sz="2400" kern="1200" dirty="0" smtClean="0">
                <a:solidFill>
                  <a:srgbClr val="4C4C4C"/>
                </a:solidFill>
                <a:latin typeface="Arial" pitchFamily="34" charset="0"/>
                <a:ea typeface="+mn-ea"/>
                <a:cs typeface="Arial" pitchFamily="34" charset="0"/>
              </a:defRPr>
            </a:lvl1pPr>
            <a:lvl2pPr>
              <a:buClr>
                <a:srgbClr val="323232"/>
              </a:buClr>
              <a:defRPr/>
            </a:lvl2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a:p>
            <a:pPr lvl="5"/>
            <a:r>
              <a:rPr lang="cs-CZ" dirty="0"/>
              <a:t>Šestá úroveň</a:t>
            </a:r>
            <a:endParaRPr lang="en-US" dirty="0"/>
          </a:p>
          <a:p>
            <a:pPr lvl="6"/>
            <a:r>
              <a:rPr lang="cs-CZ" dirty="0"/>
              <a:t>Sedmá úroveň</a:t>
            </a:r>
            <a:endParaRPr lang="en-US" dirty="0"/>
          </a:p>
          <a:p>
            <a:pPr lvl="7"/>
            <a:r>
              <a:rPr lang="cs-CZ" dirty="0"/>
              <a:t>Osmá úroveň</a:t>
            </a:r>
            <a:endParaRPr lang="en-US" dirty="0"/>
          </a:p>
          <a:p>
            <a:pPr lvl="8"/>
            <a:r>
              <a:rPr lang="cs-CZ" dirty="0"/>
              <a:t>Devátá úroveň</a:t>
            </a:r>
          </a:p>
        </p:txBody>
      </p:sp>
      <p:sp>
        <p:nvSpPr>
          <p:cNvPr id="5" name="Zástupný symbol pro zápatí 4"/>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6" name="Zástupný symbol pro číslo snímku 5"/>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4179392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335215" y="1084287"/>
            <a:ext cx="5648066" cy="5279708"/>
          </a:xfrm>
        </p:spPr>
        <p:txBody>
          <a:bodyPr/>
          <a:lstStyle>
            <a:lvl1pPr>
              <a:defRPr sz="2400"/>
            </a:lvl1pPr>
            <a:lvl2pPr>
              <a:defRPr sz="2000"/>
            </a:lvl2pPr>
            <a:lvl3pPr>
              <a:defRPr sz="2200"/>
            </a:lvl3pPr>
            <a:lvl4pPr>
              <a:defRPr sz="1600"/>
            </a:lvl4pPr>
            <a:lvl5pPr>
              <a:defRPr sz="1400"/>
            </a:lvl5pPr>
            <a:lvl6pPr>
              <a:defRPr sz="2000"/>
            </a:lvl6pPr>
            <a:lvl7pPr>
              <a:defRPr sz="2000"/>
            </a:lvl7pPr>
            <a:lvl8pPr>
              <a:defRPr sz="2000"/>
            </a:lvl8pPr>
            <a:lvl9pPr>
              <a:defRPr sz="20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4" name="Zástupný symbol pro obsah 3"/>
          <p:cNvSpPr>
            <a:spLocks noGrp="1"/>
          </p:cNvSpPr>
          <p:nvPr>
            <p:ph sz="half" idx="2"/>
          </p:nvPr>
        </p:nvSpPr>
        <p:spPr>
          <a:xfrm>
            <a:off x="6196794" y="1084287"/>
            <a:ext cx="5667262" cy="5279708"/>
          </a:xfrm>
        </p:spPr>
        <p:txBody>
          <a:bodyPr/>
          <a:lstStyle>
            <a:lvl1pPr>
              <a:defRPr sz="2400"/>
            </a:lvl1pPr>
            <a:lvl2pPr>
              <a:defRPr sz="2000"/>
            </a:lvl2pPr>
            <a:lvl3pPr>
              <a:defRPr sz="2200"/>
            </a:lvl3pPr>
            <a:lvl4pPr>
              <a:defRPr sz="1600"/>
            </a:lvl4pPr>
            <a:lvl5pPr>
              <a:defRPr sz="2000"/>
            </a:lvl5pPr>
            <a:lvl6pPr>
              <a:defRPr sz="2000"/>
            </a:lvl6pPr>
            <a:lvl7pPr>
              <a:defRPr sz="2000"/>
            </a:lvl7pPr>
            <a:lvl8pPr>
              <a:defRPr sz="2000"/>
            </a:lvl8pPr>
            <a:lvl9pPr>
              <a:defRPr sz="20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6" name="Zástupný symbol pro zápatí 5"/>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7" name="Zástupný symbol pro číslo snímku 6"/>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333012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cs-CZ"/>
              <a:t>Kliknutím lze upravit styl.</a:t>
            </a:r>
          </a:p>
        </p:txBody>
      </p:sp>
      <p:sp>
        <p:nvSpPr>
          <p:cNvPr id="3" name="Zástupný symbol pro text 2"/>
          <p:cNvSpPr>
            <a:spLocks noGrp="1"/>
          </p:cNvSpPr>
          <p:nvPr>
            <p:ph type="body" idx="1"/>
          </p:nvPr>
        </p:nvSpPr>
        <p:spPr>
          <a:xfrm>
            <a:off x="345556" y="1084287"/>
            <a:ext cx="5650183" cy="639910"/>
          </a:xfrm>
        </p:spPr>
        <p:txBody>
          <a:bodyPr anchor="b"/>
          <a:lstStyle>
            <a:lvl1pPr marL="0" indent="0">
              <a:buNone/>
              <a:defRPr sz="24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cs-CZ" dirty="0"/>
              <a:t>Kliknutím lze upravit styly předlohy textu.</a:t>
            </a:r>
          </a:p>
        </p:txBody>
      </p:sp>
      <p:sp>
        <p:nvSpPr>
          <p:cNvPr id="4" name="Zástupný symbol pro obsah 3"/>
          <p:cNvSpPr>
            <a:spLocks noGrp="1"/>
          </p:cNvSpPr>
          <p:nvPr>
            <p:ph sz="half" idx="2"/>
          </p:nvPr>
        </p:nvSpPr>
        <p:spPr>
          <a:xfrm>
            <a:off x="345556" y="1737329"/>
            <a:ext cx="5650183" cy="463979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text 4"/>
          <p:cNvSpPr>
            <a:spLocks noGrp="1"/>
          </p:cNvSpPr>
          <p:nvPr>
            <p:ph type="body" sz="quarter" idx="3"/>
          </p:nvPr>
        </p:nvSpPr>
        <p:spPr>
          <a:xfrm>
            <a:off x="6192562" y="1084287"/>
            <a:ext cx="5671493" cy="639910"/>
          </a:xfrm>
        </p:spPr>
        <p:txBody>
          <a:bodyPr anchor="b"/>
          <a:lstStyle>
            <a:lvl1pPr marL="0" indent="0">
              <a:buNone/>
              <a:defRPr sz="24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cs-CZ" dirty="0"/>
              <a:t>Kliknutím lze upravit styly předlohy textu.</a:t>
            </a:r>
          </a:p>
        </p:txBody>
      </p:sp>
      <p:sp>
        <p:nvSpPr>
          <p:cNvPr id="6" name="Zástupný symbol pro obsah 5"/>
          <p:cNvSpPr>
            <a:spLocks noGrp="1"/>
          </p:cNvSpPr>
          <p:nvPr>
            <p:ph sz="quarter" idx="4"/>
          </p:nvPr>
        </p:nvSpPr>
        <p:spPr>
          <a:xfrm>
            <a:off x="6192562" y="1737329"/>
            <a:ext cx="5671493" cy="463979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8" name="Zástupný symbol pro zápatí 7"/>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9" name="Zástupný symbol pro číslo snímku 8"/>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70666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4" name="Zástupný symbol pro zápatí 3"/>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5" name="Zástupný symbol pro číslo snímku 4"/>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218613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3" name="Zástupný symbol pro zápatí 2"/>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4" name="Zástupný symbol pro číslo snímku 3"/>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102880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2389407" y="4801712"/>
            <a:ext cx="7314248" cy="566869"/>
          </a:xfrm>
        </p:spPr>
        <p:txBody>
          <a:bodyPr anchor="b"/>
          <a:lstStyle>
            <a:lvl1pPr algn="l">
              <a:defRPr sz="2200" b="1"/>
            </a:lvl1pPr>
          </a:lstStyle>
          <a:p>
            <a:r>
              <a:rPr lang="cs-CZ"/>
              <a:t>Kliknutím lze upravit styl.</a:t>
            </a:r>
          </a:p>
        </p:txBody>
      </p:sp>
      <p:sp>
        <p:nvSpPr>
          <p:cNvPr id="3" name="Zástupný symbol pro obrázek 2"/>
          <p:cNvSpPr>
            <a:spLocks noGrp="1"/>
          </p:cNvSpPr>
          <p:nvPr>
            <p:ph type="pic" idx="1"/>
          </p:nvPr>
        </p:nvSpPr>
        <p:spPr>
          <a:xfrm>
            <a:off x="2389407" y="612917"/>
            <a:ext cx="7314248" cy="4115753"/>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endParaRPr lang="cs-CZ" dirty="0"/>
          </a:p>
        </p:txBody>
      </p:sp>
      <p:sp>
        <p:nvSpPr>
          <p:cNvPr id="4" name="Zástupný symbol pro text 3"/>
          <p:cNvSpPr>
            <a:spLocks noGrp="1"/>
          </p:cNvSpPr>
          <p:nvPr>
            <p:ph type="body" sz="half" idx="2"/>
          </p:nvPr>
        </p:nvSpPr>
        <p:spPr>
          <a:xfrm>
            <a:off x="2389407" y="5368581"/>
            <a:ext cx="7314248" cy="805049"/>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cs-CZ"/>
              <a:t>Kliknutím lze upravit styly předlohy textu.</a:t>
            </a:r>
          </a:p>
        </p:txBody>
      </p:sp>
      <p:sp>
        <p:nvSpPr>
          <p:cNvPr id="6" name="Zástupný symbol pro zápatí 5"/>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7" name="Zástupný symbol pro číslo snímku 6"/>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181911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4" name="Zástupný symbol pro zápatí 4"/>
          <p:cNvSpPr>
            <a:spLocks noGrp="1"/>
          </p:cNvSpPr>
          <p:nvPr>
            <p:ph type="ftr" sz="quarter" idx="3"/>
          </p:nvPr>
        </p:nvSpPr>
        <p:spPr>
          <a:xfrm>
            <a:off x="7802805" y="6551583"/>
            <a:ext cx="3860296" cy="365209"/>
          </a:xfrm>
          <a:prstGeom prst="rect">
            <a:avLst/>
          </a:prstGeom>
        </p:spPr>
        <p:txBody>
          <a:bodyPr vert="horz" lIns="100794" tIns="50397" rIns="100794" bIns="50397" rtlCol="0" anchor="ctr"/>
          <a:lstStyle>
            <a:lvl1pPr algn="r">
              <a:defRPr sz="800">
                <a:solidFill>
                  <a:schemeClr val="tx1">
                    <a:lumMod val="50000"/>
                    <a:lumOff val="50000"/>
                  </a:schemeClr>
                </a:solidFill>
                <a:latin typeface="Arial" pitchFamily="34" charset="0"/>
                <a:cs typeface="Arial" pitchFamily="34" charset="0"/>
              </a:defRPr>
            </a:lvl1pPr>
          </a:lstStyle>
          <a:p>
            <a:r>
              <a:rPr lang="cs-CZ" dirty="0"/>
              <a:t>Copyright © </a:t>
            </a:r>
            <a:r>
              <a:rPr lang="en-US" dirty="0"/>
              <a:t>Unicorn Top Gun Academy</a:t>
            </a:r>
            <a:endParaRPr lang="cs-CZ" dirty="0"/>
          </a:p>
        </p:txBody>
      </p:sp>
    </p:spTree>
    <p:extLst>
      <p:ext uri="{BB962C8B-B14F-4D97-AF65-F5344CB8AC3E}">
        <p14:creationId xmlns:p14="http://schemas.microsoft.com/office/powerpoint/2010/main" val="2824083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Obráze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
            <a:ext cx="12189657" cy="2005892"/>
          </a:xfrm>
          <a:prstGeom prst="rect">
            <a:avLst/>
          </a:prstGeom>
        </p:spPr>
      </p:pic>
    </p:spTree>
    <p:extLst>
      <p:ext uri="{BB962C8B-B14F-4D97-AF65-F5344CB8AC3E}">
        <p14:creationId xmlns:p14="http://schemas.microsoft.com/office/powerpoint/2010/main" val="3484465398"/>
      </p:ext>
    </p:extLst>
  </p:cSld>
  <p:clrMap bg1="lt1" tx1="dk1" bg2="lt2" tx2="dk2" accent1="accent1" accent2="accent2" accent3="accent3" accent4="accent4" accent5="accent5" accent6="accent6" hlink="hlink" folHlink="folHlink"/>
  <p:sldLayoutIdLst>
    <p:sldLayoutId id="2147483654" r:id="rId1"/>
  </p:sldLayoutIdLst>
  <p:hf hd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
            <a:ext cx="12190413" cy="1023011"/>
          </a:xfrm>
          <a:prstGeom prst="rect">
            <a:avLst/>
          </a:prstGeom>
        </p:spPr>
      </p:pic>
    </p:spTree>
    <p:extLst>
      <p:ext uri="{BB962C8B-B14F-4D97-AF65-F5344CB8AC3E}">
        <p14:creationId xmlns:p14="http://schemas.microsoft.com/office/powerpoint/2010/main" val="1860125230"/>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335958" y="261430"/>
            <a:ext cx="11518499" cy="685985"/>
          </a:xfrm>
          <a:prstGeom prst="rect">
            <a:avLst/>
          </a:prstGeom>
        </p:spPr>
        <p:txBody>
          <a:bodyPr vert="horz" lIns="100794" tIns="50397" rIns="100794" bIns="50397" rtlCol="0" anchor="ctr" anchorCtr="0">
            <a:noAutofit/>
          </a:bodyPr>
          <a:lstStyle/>
          <a:p>
            <a:r>
              <a:rPr lang="cs-CZ" dirty="0"/>
              <a:t>Kliknutím lze upravit styl.</a:t>
            </a:r>
          </a:p>
        </p:txBody>
      </p:sp>
      <p:sp>
        <p:nvSpPr>
          <p:cNvPr id="3" name="Zástupný symbol pro text 2"/>
          <p:cNvSpPr>
            <a:spLocks noGrp="1"/>
          </p:cNvSpPr>
          <p:nvPr>
            <p:ph type="body" idx="1"/>
          </p:nvPr>
        </p:nvSpPr>
        <p:spPr>
          <a:xfrm>
            <a:off x="335958" y="1084856"/>
            <a:ext cx="11518499" cy="5284597"/>
          </a:xfrm>
          <a:prstGeom prst="rect">
            <a:avLst/>
          </a:prstGeom>
        </p:spPr>
        <p:txBody>
          <a:bodyPr vert="horz" lIns="100794" tIns="50397" rIns="100794" bIns="50397" rtlCol="0">
            <a:noAutofit/>
          </a:body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a:p>
            <a:pPr lvl="5"/>
            <a:r>
              <a:rPr lang="cs-CZ" dirty="0"/>
              <a:t>Šestá úroveň</a:t>
            </a:r>
            <a:endParaRPr lang="en-US" dirty="0"/>
          </a:p>
          <a:p>
            <a:pPr lvl="6"/>
            <a:r>
              <a:rPr lang="cs-CZ" dirty="0"/>
              <a:t>Sedmá úroveň</a:t>
            </a:r>
            <a:endParaRPr lang="en-US" dirty="0"/>
          </a:p>
          <a:p>
            <a:pPr lvl="7"/>
            <a:r>
              <a:rPr lang="cs-CZ" dirty="0"/>
              <a:t>Osmá úroveň</a:t>
            </a:r>
            <a:endParaRPr lang="en-US" dirty="0"/>
          </a:p>
          <a:p>
            <a:pPr lvl="8"/>
            <a:r>
              <a:rPr lang="cs-CZ" dirty="0"/>
              <a:t>Devátá úroveň</a:t>
            </a:r>
          </a:p>
        </p:txBody>
      </p:sp>
      <p:sp>
        <p:nvSpPr>
          <p:cNvPr id="5" name="Zástupný symbol pro zápatí 4"/>
          <p:cNvSpPr>
            <a:spLocks noGrp="1"/>
          </p:cNvSpPr>
          <p:nvPr>
            <p:ph type="ftr" sz="quarter" idx="3"/>
          </p:nvPr>
        </p:nvSpPr>
        <p:spPr>
          <a:xfrm>
            <a:off x="7802805" y="6551583"/>
            <a:ext cx="3860296" cy="365209"/>
          </a:xfrm>
          <a:prstGeom prst="rect">
            <a:avLst/>
          </a:prstGeom>
        </p:spPr>
        <p:txBody>
          <a:bodyPr vert="horz" lIns="100794" tIns="50397" rIns="100794" bIns="50397" rtlCol="0" anchor="ctr"/>
          <a:lstStyle>
            <a:lvl1pPr algn="r">
              <a:defRPr sz="800">
                <a:solidFill>
                  <a:schemeClr val="tx1">
                    <a:lumMod val="50000"/>
                    <a:lumOff val="50000"/>
                  </a:schemeClr>
                </a:solidFill>
                <a:latin typeface="Arial" pitchFamily="34" charset="0"/>
                <a:cs typeface="Arial" pitchFamily="34" charset="0"/>
              </a:defRPr>
            </a:lvl1pPr>
          </a:lstStyle>
          <a:p>
            <a:r>
              <a:rPr lang="cs-CZ" dirty="0"/>
              <a:t>Copyright © </a:t>
            </a:r>
            <a:r>
              <a:rPr lang="en-US" dirty="0"/>
              <a:t>Unicorn Top Gun Academy</a:t>
            </a:r>
            <a:endParaRPr lang="cs-CZ" dirty="0"/>
          </a:p>
        </p:txBody>
      </p:sp>
      <p:sp>
        <p:nvSpPr>
          <p:cNvPr id="6" name="Zástupný symbol pro číslo snímku 5"/>
          <p:cNvSpPr>
            <a:spLocks noGrp="1"/>
          </p:cNvSpPr>
          <p:nvPr>
            <p:ph type="sldNum" sz="quarter" idx="4"/>
          </p:nvPr>
        </p:nvSpPr>
        <p:spPr>
          <a:xfrm>
            <a:off x="11581161" y="6547965"/>
            <a:ext cx="561931" cy="365209"/>
          </a:xfrm>
          <a:prstGeom prst="rect">
            <a:avLst/>
          </a:prstGeom>
        </p:spPr>
        <p:txBody>
          <a:bodyPr vert="horz" lIns="100794" tIns="50397" rIns="100794" bIns="50397" rtlCol="0" anchor="ctr"/>
          <a:lstStyle>
            <a:lvl1pPr algn="r">
              <a:defRPr sz="1100" b="1">
                <a:solidFill>
                  <a:schemeClr val="tx1">
                    <a:lumMod val="75000"/>
                    <a:lumOff val="25000"/>
                  </a:schemeClr>
                </a:solidFill>
                <a:latin typeface="Arial" pitchFamily="34" charset="0"/>
                <a:cs typeface="Arial" pitchFamily="34" charset="0"/>
              </a:defRPr>
            </a:lvl1pPr>
          </a:lstStyle>
          <a:p>
            <a:fld id="{F3BA6A0D-4A37-486A-B1E4-7797A7C8866C}" type="slidenum">
              <a:rPr lang="cs-CZ" smtClean="0"/>
              <a:pPr/>
              <a:t>‹#›</a:t>
            </a:fld>
            <a:endParaRPr lang="cs-CZ" dirty="0"/>
          </a:p>
        </p:txBody>
      </p:sp>
      <p:pic>
        <p:nvPicPr>
          <p:cNvPr id="8" name="Obráze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6546898"/>
            <a:ext cx="2808312" cy="312690"/>
          </a:xfrm>
          <a:prstGeom prst="rect">
            <a:avLst/>
          </a:prstGeom>
        </p:spPr>
      </p:pic>
    </p:spTree>
    <p:extLst>
      <p:ext uri="{BB962C8B-B14F-4D97-AF65-F5344CB8AC3E}">
        <p14:creationId xmlns:p14="http://schemas.microsoft.com/office/powerpoint/2010/main" val="535013473"/>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3" r:id="rId6"/>
  </p:sldLayoutIdLst>
  <p:hf hdr="0" dt="0"/>
  <p:txStyles>
    <p:titleStyle>
      <a:lvl1pPr algn="l" defTabSz="1007943" rtl="0" eaLnBrk="1" latinLnBrk="0" hangingPunct="1">
        <a:spcBef>
          <a:spcPct val="0"/>
        </a:spcBef>
        <a:buNone/>
        <a:defRPr sz="4000" b="1" kern="1200">
          <a:solidFill>
            <a:srgbClr val="323232"/>
          </a:solidFill>
          <a:latin typeface="Arial" pitchFamily="34" charset="0"/>
          <a:ea typeface="+mj-ea"/>
          <a:cs typeface="Arial" pitchFamily="34" charset="0"/>
        </a:defRPr>
      </a:lvl1pPr>
    </p:titleStyle>
    <p:bodyStyle>
      <a:lvl1pPr marL="360000" indent="-288000" algn="l" defTabSz="1007943" rtl="0" eaLnBrk="1" latinLnBrk="0" hangingPunct="1">
        <a:spcBef>
          <a:spcPct val="20000"/>
        </a:spcBef>
        <a:buClr>
          <a:srgbClr val="F6BC04"/>
        </a:buClr>
        <a:buSzPct val="70000"/>
        <a:buFont typeface="Wingdings" pitchFamily="2" charset="2"/>
        <a:buChar char=""/>
        <a:defRPr lang="cs-CZ" sz="2400" kern="1200" dirty="0" smtClean="0">
          <a:solidFill>
            <a:srgbClr val="4C4C4C"/>
          </a:solidFill>
          <a:latin typeface="Arial" pitchFamily="34" charset="0"/>
          <a:ea typeface="+mn-ea"/>
          <a:cs typeface="Arial" pitchFamily="34" charset="0"/>
        </a:defRPr>
      </a:lvl1pPr>
      <a:lvl2pPr marL="864000" indent="-252000" algn="l" defTabSz="1007943" rtl="0" eaLnBrk="1" latinLnBrk="0" hangingPunct="1">
        <a:spcBef>
          <a:spcPct val="20000"/>
        </a:spcBef>
        <a:buClr>
          <a:srgbClr val="323232"/>
        </a:buClr>
        <a:buSzPct val="65000"/>
        <a:buFont typeface="Wingdings" pitchFamily="2" charset="2"/>
        <a:buChar char="n"/>
        <a:defRPr sz="2000" kern="1200">
          <a:solidFill>
            <a:srgbClr val="4C4C4C"/>
          </a:solidFill>
          <a:latin typeface="Arial" pitchFamily="34" charset="0"/>
          <a:ea typeface="+mn-ea"/>
          <a:cs typeface="Arial" pitchFamily="34" charset="0"/>
        </a:defRPr>
      </a:lvl2pPr>
      <a:lvl3pPr marL="1332000" indent="-216000" algn="l" defTabSz="1007943" rtl="0" eaLnBrk="1" latinLnBrk="0" hangingPunct="1">
        <a:spcBef>
          <a:spcPct val="20000"/>
        </a:spcBef>
        <a:buClr>
          <a:srgbClr val="878788"/>
        </a:buClr>
        <a:buSzPct val="100000"/>
        <a:buFont typeface="Wingdings" pitchFamily="2" charset="2"/>
        <a:buChar char="§"/>
        <a:defRPr sz="1800" kern="1200">
          <a:solidFill>
            <a:srgbClr val="4C4C4C"/>
          </a:solidFill>
          <a:latin typeface="Arial" pitchFamily="34" charset="0"/>
          <a:ea typeface="+mn-ea"/>
          <a:cs typeface="Arial" pitchFamily="34" charset="0"/>
        </a:defRPr>
      </a:lvl3pPr>
      <a:lvl4pPr marL="1728000" indent="-144000" algn="l" defTabSz="1007943" rtl="0" eaLnBrk="1" latinLnBrk="0" hangingPunct="1">
        <a:spcBef>
          <a:spcPct val="20000"/>
        </a:spcBef>
        <a:buClrTx/>
        <a:buSzPct val="90000"/>
        <a:buFont typeface="Wingdings" pitchFamily="2" charset="2"/>
        <a:buChar char="§"/>
        <a:defRPr sz="1600" kern="1200">
          <a:solidFill>
            <a:srgbClr val="4C4C4C"/>
          </a:solidFill>
          <a:latin typeface="Arial" pitchFamily="34" charset="0"/>
          <a:ea typeface="+mn-ea"/>
          <a:cs typeface="Arial" pitchFamily="34" charset="0"/>
        </a:defRPr>
      </a:lvl4pPr>
      <a:lvl5pPr marL="2160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5pPr>
      <a:lvl6pPr marL="2556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6pPr>
      <a:lvl7pPr marL="2952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7pPr>
      <a:lvl8pPr marL="3384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8pPr>
      <a:lvl9pPr marL="3816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Zástupný symbol pro zápatí 4"/>
          <p:cNvSpPr>
            <a:spLocks noGrp="1"/>
          </p:cNvSpPr>
          <p:nvPr>
            <p:ph type="ftr" sz="quarter" idx="3"/>
          </p:nvPr>
        </p:nvSpPr>
        <p:spPr>
          <a:xfrm>
            <a:off x="7802805" y="6551583"/>
            <a:ext cx="3860296" cy="365209"/>
          </a:xfrm>
          <a:prstGeom prst="rect">
            <a:avLst/>
          </a:prstGeom>
        </p:spPr>
        <p:txBody>
          <a:bodyPr vert="horz" lIns="100794" tIns="50397" rIns="100794" bIns="50397" rtlCol="0" anchor="ctr"/>
          <a:lstStyle>
            <a:lvl1pPr algn="r">
              <a:defRPr sz="800">
                <a:solidFill>
                  <a:schemeClr val="tx1">
                    <a:lumMod val="50000"/>
                    <a:lumOff val="50000"/>
                  </a:schemeClr>
                </a:solidFill>
                <a:latin typeface="Arial" pitchFamily="34" charset="0"/>
                <a:cs typeface="Arial" pitchFamily="34" charset="0"/>
              </a:defRPr>
            </a:lvl1pPr>
          </a:lstStyle>
          <a:p>
            <a:r>
              <a:rPr lang="cs-CZ" dirty="0"/>
              <a:t>Copyright © </a:t>
            </a:r>
            <a:r>
              <a:rPr lang="en-US" dirty="0"/>
              <a:t>Unicorn Top Gun Academy</a:t>
            </a:r>
            <a:endParaRPr lang="cs-CZ" dirty="0"/>
          </a:p>
        </p:txBody>
      </p:sp>
      <p:pic>
        <p:nvPicPr>
          <p:cNvPr id="3" name="Obráze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927834"/>
            <a:ext cx="12190413" cy="2006016"/>
          </a:xfrm>
          <a:prstGeom prst="rect">
            <a:avLst/>
          </a:prstGeom>
        </p:spPr>
      </p:pic>
    </p:spTree>
    <p:extLst>
      <p:ext uri="{BB962C8B-B14F-4D97-AF65-F5344CB8AC3E}">
        <p14:creationId xmlns:p14="http://schemas.microsoft.com/office/powerpoint/2010/main" val="3061966611"/>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12.sv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kubernetes-csi.github.io/docs/drivers.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inikube.sigs.k8s.io/docs/tutorials/volume_snapshots_and_csi/" TargetMode="Externa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adpis 9"/>
          <p:cNvSpPr>
            <a:spLocks noGrp="1"/>
          </p:cNvSpPr>
          <p:nvPr>
            <p:ph type="title"/>
          </p:nvPr>
        </p:nvSpPr>
        <p:spPr>
          <a:xfrm>
            <a:off x="335317" y="2645884"/>
            <a:ext cx="11519780" cy="1752927"/>
          </a:xfrm>
        </p:spPr>
        <p:txBody>
          <a:bodyPr/>
          <a:lstStyle/>
          <a:p>
            <a:pPr algn="ctr"/>
            <a:r>
              <a:rPr lang="sk-SK" sz="2800" dirty="0" err="1"/>
              <a:t>Kubernetes</a:t>
            </a:r>
            <a:r>
              <a:rPr lang="sk-SK" sz="2800" dirty="0"/>
              <a:t> </a:t>
            </a:r>
            <a:r>
              <a:rPr lang="sk-SK" sz="2800" dirty="0" err="1"/>
              <a:t>Academy</a:t>
            </a:r>
            <a:br>
              <a:rPr lang="sk-SK" sz="2800" dirty="0"/>
            </a:br>
            <a:r>
              <a:rPr lang="en-US" dirty="0"/>
              <a:t>Kubernetes</a:t>
            </a:r>
            <a:endParaRPr lang="cs-CZ" dirty="0"/>
          </a:p>
        </p:txBody>
      </p:sp>
      <p:sp>
        <p:nvSpPr>
          <p:cNvPr id="8" name="TextovéPole 7"/>
          <p:cNvSpPr txBox="1"/>
          <p:nvPr/>
        </p:nvSpPr>
        <p:spPr>
          <a:xfrm>
            <a:off x="9352834" y="5964488"/>
            <a:ext cx="2502263" cy="532666"/>
          </a:xfrm>
          <a:prstGeom prst="rect">
            <a:avLst/>
          </a:prstGeom>
          <a:noFill/>
        </p:spPr>
        <p:txBody>
          <a:bodyPr wrap="none" lIns="100794" tIns="50397" rIns="100794" bIns="50397" rtlCol="0">
            <a:spAutoFit/>
          </a:bodyPr>
          <a:lstStyle/>
          <a:p>
            <a:pPr algn="r"/>
            <a:r>
              <a:rPr lang="sk-SK" sz="2800" dirty="0">
                <a:solidFill>
                  <a:srgbClr val="323232"/>
                </a:solidFill>
                <a:latin typeface="Arial" pitchFamily="34" charset="0"/>
                <a:cs typeface="Arial" pitchFamily="34" charset="0"/>
              </a:rPr>
              <a:t>Michal Okresa</a:t>
            </a:r>
            <a:endParaRPr lang="cs-CZ" sz="2800" dirty="0">
              <a:solidFill>
                <a:srgbClr val="323232"/>
              </a:solidFill>
              <a:latin typeface="Arial" pitchFamily="34" charset="0"/>
              <a:cs typeface="Arial" pitchFamily="34" charset="0"/>
            </a:endParaRPr>
          </a:p>
        </p:txBody>
      </p:sp>
      <p:sp>
        <p:nvSpPr>
          <p:cNvPr id="9" name="TextovéPole 8"/>
          <p:cNvSpPr txBox="1"/>
          <p:nvPr/>
        </p:nvSpPr>
        <p:spPr>
          <a:xfrm>
            <a:off x="10455885" y="5585711"/>
            <a:ext cx="1357720" cy="378777"/>
          </a:xfrm>
          <a:prstGeom prst="rect">
            <a:avLst/>
          </a:prstGeom>
          <a:noFill/>
        </p:spPr>
        <p:txBody>
          <a:bodyPr wrap="none" lIns="100794" tIns="50397" rIns="100794" bIns="50397" rtlCol="0">
            <a:spAutoFit/>
          </a:bodyPr>
          <a:lstStyle/>
          <a:p>
            <a:pPr algn="r"/>
            <a:r>
              <a:rPr lang="en-US" sz="1800" dirty="0">
                <a:solidFill>
                  <a:srgbClr val="333333"/>
                </a:solidFill>
                <a:latin typeface="Arial" pitchFamily="34" charset="0"/>
                <a:cs typeface="Arial" pitchFamily="34" charset="0"/>
              </a:rPr>
              <a:t>31</a:t>
            </a:r>
            <a:r>
              <a:rPr lang="cs-CZ" sz="1800" dirty="0">
                <a:solidFill>
                  <a:srgbClr val="333333"/>
                </a:solidFill>
                <a:latin typeface="Arial" pitchFamily="34" charset="0"/>
                <a:cs typeface="Arial" pitchFamily="34" charset="0"/>
              </a:rPr>
              <a:t>.10.2023</a:t>
            </a:r>
          </a:p>
        </p:txBody>
      </p:sp>
      <p:pic>
        <p:nvPicPr>
          <p:cNvPr id="7" name="Obrázek 6"/>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76808" y="4918615"/>
            <a:ext cx="1699200" cy="1697806"/>
          </a:xfrm>
          <a:prstGeom prst="rect">
            <a:avLst/>
          </a:prstGeom>
        </p:spPr>
      </p:pic>
    </p:spTree>
    <p:extLst>
      <p:ext uri="{BB962C8B-B14F-4D97-AF65-F5344CB8AC3E}">
        <p14:creationId xmlns:p14="http://schemas.microsoft.com/office/powerpoint/2010/main" val="610856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8D7071-E7E0-036E-4006-965295AF768E}"/>
              </a:ext>
            </a:extLst>
          </p:cNvPr>
          <p:cNvSpPr>
            <a:spLocks noGrp="1"/>
          </p:cNvSpPr>
          <p:nvPr>
            <p:ph type="title"/>
          </p:nvPr>
        </p:nvSpPr>
        <p:spPr/>
        <p:txBody>
          <a:bodyPr/>
          <a:lstStyle/>
          <a:p>
            <a:r>
              <a:rPr lang="en-SK" dirty="0"/>
              <a:t>Minikube and k8s essentials</a:t>
            </a:r>
          </a:p>
        </p:txBody>
      </p:sp>
      <p:sp>
        <p:nvSpPr>
          <p:cNvPr id="8" name="Content Placeholder 7">
            <a:extLst>
              <a:ext uri="{FF2B5EF4-FFF2-40B4-BE49-F238E27FC236}">
                <a16:creationId xmlns:a16="http://schemas.microsoft.com/office/drawing/2014/main" id="{23C348F1-AC6D-1DCF-A31B-E38196D188D8}"/>
              </a:ext>
            </a:extLst>
          </p:cNvPr>
          <p:cNvSpPr>
            <a:spLocks noGrp="1"/>
          </p:cNvSpPr>
          <p:nvPr>
            <p:ph idx="1"/>
          </p:nvPr>
        </p:nvSpPr>
        <p:spPr/>
        <p:txBody>
          <a:bodyPr/>
          <a:lstStyle/>
          <a:p>
            <a:r>
              <a:rPr lang="en-SK" dirty="0"/>
              <a:t>Minikube instance</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start --profile=</a:t>
            </a:r>
            <a:r>
              <a:rPr lang="en-GB" dirty="0" err="1">
                <a:latin typeface="Courier New" panose="02070309020205020404" pitchFamily="49" charset="0"/>
                <a:cs typeface="Courier New" panose="02070309020205020404" pitchFamily="49" charset="0"/>
              </a:rPr>
              <a:t>twonodes</a:t>
            </a:r>
            <a:r>
              <a:rPr lang="en-GB" dirty="0">
                <a:latin typeface="Courier New" panose="02070309020205020404" pitchFamily="49" charset="0"/>
                <a:cs typeface="Courier New" panose="02070309020205020404" pitchFamily="49" charset="0"/>
              </a:rPr>
              <a:t> --nodes=2 [--container-runtime=cri-o]</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profile list</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profile &lt;</a:t>
            </a:r>
            <a:r>
              <a:rPr lang="en-GB" dirty="0" err="1">
                <a:latin typeface="Courier New" panose="02070309020205020404" pitchFamily="49" charset="0"/>
                <a:cs typeface="Courier New" panose="02070309020205020404" pitchFamily="49" charset="0"/>
              </a:rPr>
              <a:t>profilename</a:t>
            </a:r>
            <a:r>
              <a:rPr lang="en-GB" dirty="0">
                <a:latin typeface="Courier New" panose="02070309020205020404" pitchFamily="49" charset="0"/>
                <a:cs typeface="Courier New" panose="02070309020205020404" pitchFamily="49" charset="0"/>
              </a:rPr>
              <a:t>&gt; #set default profile</a:t>
            </a:r>
            <a:endParaRPr lang="en-SK" dirty="0">
              <a:latin typeface="Courier New" panose="02070309020205020404" pitchFamily="49" charset="0"/>
              <a:cs typeface="Courier New" panose="02070309020205020404" pitchFamily="49" charset="0"/>
            </a:endParaRPr>
          </a:p>
          <a:p>
            <a:r>
              <a:rPr lang="en-SK" dirty="0"/>
              <a:t>Cluster status, view configuration</a:t>
            </a:r>
          </a:p>
          <a:p>
            <a:pPr lvl="1"/>
            <a:r>
              <a:rPr lang="en-GB" dirty="0">
                <a:latin typeface="Courier New" panose="02070309020205020404" pitchFamily="49" charset="0"/>
                <a:cs typeface="Courier New" panose="02070309020205020404" pitchFamily="49" charset="0"/>
              </a:rPr>
              <a:t>m</a:t>
            </a:r>
            <a:r>
              <a:rPr lang="en-SK" dirty="0">
                <a:latin typeface="Courier New" panose="02070309020205020404" pitchFamily="49" charset="0"/>
                <a:cs typeface="Courier New" panose="02070309020205020404" pitchFamily="49" charset="0"/>
              </a:rPr>
              <a:t>inikube status</a:t>
            </a:r>
          </a:p>
          <a:p>
            <a:pPr lvl="1"/>
            <a:r>
              <a:rPr lang="en-SK" dirty="0">
                <a:latin typeface="Courier New" panose="02070309020205020404" pitchFamily="49" charset="0"/>
                <a:cs typeface="Courier New" panose="02070309020205020404" pitchFamily="49" charset="0"/>
              </a:rPr>
              <a:t>kubectl cluster-info</a:t>
            </a:r>
          </a:p>
          <a:p>
            <a:pPr lvl="1"/>
            <a:r>
              <a:rPr lang="en-SK" dirty="0"/>
              <a:t>nodes</a:t>
            </a:r>
          </a:p>
          <a:p>
            <a:pPr lvl="2"/>
            <a:r>
              <a:rPr lang="en-SK" dirty="0">
                <a:latin typeface="Courier New" panose="02070309020205020404" pitchFamily="49" charset="0"/>
                <a:cs typeface="Courier New" panose="02070309020205020404" pitchFamily="49" charset="0"/>
              </a:rPr>
              <a:t>minikube node list</a:t>
            </a:r>
          </a:p>
          <a:p>
            <a:pPr lvl="2"/>
            <a:r>
              <a:rPr lang="en-SK" dirty="0">
                <a:latin typeface="Courier New" panose="02070309020205020404" pitchFamily="49" charset="0"/>
                <a:cs typeface="Courier New" panose="02070309020205020404" pitchFamily="49" charset="0"/>
              </a:rPr>
              <a:t>kubectl get nodes -o wide</a:t>
            </a:r>
          </a:p>
          <a:p>
            <a:pPr lvl="1"/>
            <a:r>
              <a:rPr lang="en-SK" dirty="0"/>
              <a:t>config</a:t>
            </a:r>
          </a:p>
          <a:p>
            <a:pPr lvl="2"/>
            <a:r>
              <a:rPr lang="en-GB" dirty="0" err="1">
                <a:effectLst/>
                <a:latin typeface="Courier New" panose="02070309020205020404" pitchFamily="49" charset="0"/>
                <a:cs typeface="Courier New" panose="02070309020205020404" pitchFamily="49" charset="0"/>
              </a:rPr>
              <a:t>kubectl</a:t>
            </a:r>
            <a:r>
              <a:rPr lang="en-GB" dirty="0">
                <a:effectLst/>
                <a:latin typeface="Courier New" panose="02070309020205020404" pitchFamily="49" charset="0"/>
                <a:cs typeface="Courier New" panose="02070309020205020404" pitchFamily="49" charset="0"/>
              </a:rPr>
              <a:t> config view</a:t>
            </a:r>
          </a:p>
          <a:p>
            <a:pPr lvl="2"/>
            <a:r>
              <a:rPr lang="en-GB" dirty="0">
                <a:effectLst/>
                <a:latin typeface="Courier New" panose="02070309020205020404" pitchFamily="49" charset="0"/>
                <a:cs typeface="Courier New" panose="02070309020205020404" pitchFamily="49" charset="0"/>
              </a:rPr>
              <a:t>~/.</a:t>
            </a:r>
            <a:r>
              <a:rPr lang="en-GB" dirty="0" err="1">
                <a:effectLst/>
                <a:latin typeface="Courier New" panose="02070309020205020404" pitchFamily="49" charset="0"/>
                <a:cs typeface="Courier New" panose="02070309020205020404" pitchFamily="49" charset="0"/>
              </a:rPr>
              <a:t>kube</a:t>
            </a:r>
            <a:r>
              <a:rPr lang="en-GB" dirty="0">
                <a:effectLst/>
                <a:latin typeface="Courier New" panose="02070309020205020404" pitchFamily="49" charset="0"/>
                <a:cs typeface="Courier New" panose="02070309020205020404" pitchFamily="49" charset="0"/>
              </a:rPr>
              <a:t>/config</a:t>
            </a:r>
          </a:p>
          <a:p>
            <a:pPr lvl="2"/>
            <a:endParaRPr lang="en-SK" dirty="0"/>
          </a:p>
          <a:p>
            <a:endParaRPr lang="en-SK" dirty="0"/>
          </a:p>
          <a:p>
            <a:endParaRPr lang="en-SK" dirty="0"/>
          </a:p>
        </p:txBody>
      </p:sp>
      <p:sp>
        <p:nvSpPr>
          <p:cNvPr id="5" name="Footer Placeholder 4">
            <a:extLst>
              <a:ext uri="{FF2B5EF4-FFF2-40B4-BE49-F238E27FC236}">
                <a16:creationId xmlns:a16="http://schemas.microsoft.com/office/drawing/2014/main" id="{719D7A5A-CF56-DFB0-9BD3-2EE1D7B85970}"/>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a:extLst>
              <a:ext uri="{FF2B5EF4-FFF2-40B4-BE49-F238E27FC236}">
                <a16:creationId xmlns:a16="http://schemas.microsoft.com/office/drawing/2014/main" id="{E5F49E2A-8963-BE05-AEFD-A14E5F530CD2}"/>
              </a:ext>
            </a:extLst>
          </p:cNvPr>
          <p:cNvSpPr>
            <a:spLocks noGrp="1"/>
          </p:cNvSpPr>
          <p:nvPr>
            <p:ph type="sldNum" sz="quarter" idx="12"/>
          </p:nvPr>
        </p:nvSpPr>
        <p:spPr/>
        <p:txBody>
          <a:bodyPr/>
          <a:lstStyle/>
          <a:p>
            <a:fld id="{F3BA6A0D-4A37-486A-B1E4-7797A7C8866C}" type="slidenum">
              <a:rPr lang="cs-CZ" smtClean="0"/>
              <a:t>10</a:t>
            </a:fld>
            <a:endParaRPr lang="cs-CZ"/>
          </a:p>
        </p:txBody>
      </p:sp>
      <p:sp>
        <p:nvSpPr>
          <p:cNvPr id="2" name="TextBox 1">
            <a:extLst>
              <a:ext uri="{FF2B5EF4-FFF2-40B4-BE49-F238E27FC236}">
                <a16:creationId xmlns:a16="http://schemas.microsoft.com/office/drawing/2014/main" id="{CDFD439F-0263-7E03-F30F-FC59023E200F}"/>
              </a:ext>
            </a:extLst>
          </p:cNvPr>
          <p:cNvSpPr txBox="1"/>
          <p:nvPr/>
        </p:nvSpPr>
        <p:spPr>
          <a:xfrm>
            <a:off x="6575165" y="5162970"/>
            <a:ext cx="4483135" cy="1384995"/>
          </a:xfrm>
          <a:prstGeom prst="rect">
            <a:avLst/>
          </a:prstGeom>
          <a:noFill/>
        </p:spPr>
        <p:txBody>
          <a:bodyPr wrap="square" rtlCol="0">
            <a:spAutoFit/>
          </a:bodyPr>
          <a:lstStyle/>
          <a:p>
            <a:pPr marL="342900" indent="-342900">
              <a:buFont typeface="Arial" panose="020B0604020202020204" pitchFamily="34" charset="0"/>
              <a:buChar char="•"/>
            </a:pPr>
            <a:r>
              <a:rPr lang="en-GB" sz="2400" dirty="0">
                <a:solidFill>
                  <a:srgbClr val="4C4C4C"/>
                </a:solidFill>
                <a:latin typeface="Arial" pitchFamily="34" charset="0"/>
                <a:cs typeface="Arial" pitchFamily="34" charset="0"/>
              </a:rPr>
              <a:t>Stop cluster, delete profile</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stop</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delete</a:t>
            </a:r>
          </a:p>
          <a:p>
            <a:endParaRPr lang="en-SK" dirty="0"/>
          </a:p>
        </p:txBody>
      </p:sp>
      <p:sp>
        <p:nvSpPr>
          <p:cNvPr id="9" name="TextBox 8">
            <a:extLst>
              <a:ext uri="{FF2B5EF4-FFF2-40B4-BE49-F238E27FC236}">
                <a16:creationId xmlns:a16="http://schemas.microsoft.com/office/drawing/2014/main" id="{3283422B-1E11-C2DE-9BC8-7D9E3618CE5E}"/>
              </a:ext>
            </a:extLst>
          </p:cNvPr>
          <p:cNvSpPr txBox="1"/>
          <p:nvPr/>
        </p:nvSpPr>
        <p:spPr>
          <a:xfrm>
            <a:off x="6575165" y="3700239"/>
            <a:ext cx="5867400" cy="1384995"/>
          </a:xfrm>
          <a:prstGeom prst="rect">
            <a:avLst/>
          </a:prstGeom>
          <a:noFill/>
        </p:spPr>
        <p:txBody>
          <a:bodyPr wrap="square" rtlCol="0">
            <a:spAutoFit/>
          </a:bodyPr>
          <a:lstStyle/>
          <a:p>
            <a:pPr marL="342900" indent="-342900">
              <a:buFont typeface="Arial" panose="020B0604020202020204" pitchFamily="34" charset="0"/>
              <a:buChar char="•"/>
            </a:pPr>
            <a:r>
              <a:rPr lang="en-SK" sz="2400" dirty="0">
                <a:solidFill>
                  <a:srgbClr val="4C4C4C"/>
                </a:solidFill>
                <a:latin typeface="Arial" pitchFamily="34" charset="0"/>
                <a:cs typeface="Arial" pitchFamily="34" charset="0"/>
              </a:rPr>
              <a:t>Node access</a:t>
            </a:r>
          </a:p>
          <a:p>
            <a:pPr lvl="1"/>
            <a:r>
              <a:rPr lang="en-GB" dirty="0" err="1">
                <a:effectLst/>
                <a:latin typeface="Courier New" panose="02070309020205020404" pitchFamily="49" charset="0"/>
                <a:cs typeface="Courier New" panose="02070309020205020404" pitchFamily="49" charset="0"/>
              </a:rPr>
              <a:t>minikube</a:t>
            </a:r>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ssh</a:t>
            </a:r>
            <a:r>
              <a:rPr lang="en-GB" dirty="0">
                <a:effectLst/>
                <a:latin typeface="Courier New" panose="02070309020205020404" pitchFamily="49" charset="0"/>
                <a:cs typeface="Courier New" panose="02070309020205020404" pitchFamily="49" charset="0"/>
              </a:rPr>
              <a:t> --node </a:t>
            </a:r>
            <a:r>
              <a:rPr lang="en-GB" dirty="0" err="1">
                <a:effectLst/>
                <a:latin typeface="Courier New" panose="02070309020205020404" pitchFamily="49" charset="0"/>
                <a:cs typeface="Courier New" panose="02070309020205020404" pitchFamily="49" charset="0"/>
              </a:rPr>
              <a:t>twonodes</a:t>
            </a:r>
            <a:endParaRPr lang="en-GB" dirty="0">
              <a:effectLst/>
              <a:latin typeface="Courier New" panose="02070309020205020404" pitchFamily="49" charset="0"/>
              <a:cs typeface="Courier New" panose="02070309020205020404" pitchFamily="49" charset="0"/>
            </a:endParaRPr>
          </a:p>
          <a:p>
            <a:pPr lvl="1"/>
            <a:r>
              <a:rPr lang="en-GB" dirty="0" err="1">
                <a:effectLst/>
                <a:latin typeface="Courier New" panose="02070309020205020404" pitchFamily="49" charset="0"/>
                <a:cs typeface="Courier New" panose="02070309020205020404" pitchFamily="49" charset="0"/>
              </a:rPr>
              <a:t>minikube</a:t>
            </a:r>
            <a:r>
              <a:rPr lang="en-GB" dirty="0">
                <a:effectLst/>
                <a:latin typeface="Courier New" panose="02070309020205020404" pitchFamily="49" charset="0"/>
                <a:cs typeface="Courier New" panose="02070309020205020404" pitchFamily="49" charset="0"/>
              </a:rPr>
              <a:t> </a:t>
            </a:r>
            <a:r>
              <a:rPr lang="en-GB" dirty="0" err="1">
                <a:effectLst/>
                <a:latin typeface="Courier New" panose="02070309020205020404" pitchFamily="49" charset="0"/>
                <a:cs typeface="Courier New" panose="02070309020205020404" pitchFamily="49" charset="0"/>
              </a:rPr>
              <a:t>ssh</a:t>
            </a:r>
            <a:r>
              <a:rPr lang="en-GB" dirty="0">
                <a:effectLst/>
                <a:latin typeface="Courier New" panose="02070309020205020404" pitchFamily="49" charset="0"/>
                <a:cs typeface="Courier New" panose="02070309020205020404" pitchFamily="49" charset="0"/>
              </a:rPr>
              <a:t> --node twonodes-m02</a:t>
            </a:r>
          </a:p>
          <a:p>
            <a:pPr marL="846872" lvl="1" indent="-342900">
              <a:buFont typeface="Arial" panose="020B0604020202020204" pitchFamily="34" charset="0"/>
              <a:buChar char="•"/>
            </a:pPr>
            <a:r>
              <a:rPr lang="en-GB" dirty="0" err="1">
                <a:latin typeface="Courier New" panose="02070309020205020404" pitchFamily="49" charset="0"/>
                <a:cs typeface="Courier New" panose="02070309020205020404" pitchFamily="49" charset="0"/>
              </a:rPr>
              <a:t>ps</a:t>
            </a:r>
            <a:r>
              <a:rPr lang="en-GB" dirty="0">
                <a:latin typeface="Courier New" panose="02070309020205020404" pitchFamily="49" charset="0"/>
                <a:cs typeface="Courier New" panose="02070309020205020404" pitchFamily="49" charset="0"/>
              </a:rPr>
              <a:t> aux</a:t>
            </a:r>
          </a:p>
        </p:txBody>
      </p:sp>
      <p:pic>
        <p:nvPicPr>
          <p:cNvPr id="13" name="Graphic 12" descr="Cmd Terminal with solid fill">
            <a:extLst>
              <a:ext uri="{FF2B5EF4-FFF2-40B4-BE49-F238E27FC236}">
                <a16:creationId xmlns:a16="http://schemas.microsoft.com/office/drawing/2014/main" id="{A4ACA0CA-9324-E540-9E14-96EBD9957F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198730"/>
            <a:ext cx="914400" cy="914400"/>
          </a:xfrm>
          <a:prstGeom prst="rect">
            <a:avLst/>
          </a:prstGeom>
        </p:spPr>
      </p:pic>
    </p:spTree>
    <p:extLst>
      <p:ext uri="{BB962C8B-B14F-4D97-AF65-F5344CB8AC3E}">
        <p14:creationId xmlns:p14="http://schemas.microsoft.com/office/powerpoint/2010/main" val="293539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1AD6-57F8-6A2C-8A46-5D510ED94BFA}"/>
              </a:ext>
            </a:extLst>
          </p:cNvPr>
          <p:cNvSpPr>
            <a:spLocks noGrp="1"/>
          </p:cNvSpPr>
          <p:nvPr>
            <p:ph type="title"/>
          </p:nvPr>
        </p:nvSpPr>
        <p:spPr/>
        <p:txBody>
          <a:bodyPr/>
          <a:lstStyle/>
          <a:p>
            <a:r>
              <a:rPr lang="en-GB" dirty="0"/>
              <a:t>K</a:t>
            </a:r>
            <a:r>
              <a:rPr lang="en-SK" dirty="0"/>
              <a:t>8s essentials</a:t>
            </a:r>
          </a:p>
        </p:txBody>
      </p:sp>
      <p:sp>
        <p:nvSpPr>
          <p:cNvPr id="3" name="Content Placeholder 2">
            <a:extLst>
              <a:ext uri="{FF2B5EF4-FFF2-40B4-BE49-F238E27FC236}">
                <a16:creationId xmlns:a16="http://schemas.microsoft.com/office/drawing/2014/main" id="{5CC12187-A843-E7DF-7163-127D02263A5B}"/>
              </a:ext>
            </a:extLst>
          </p:cNvPr>
          <p:cNvSpPr>
            <a:spLocks noGrp="1"/>
          </p:cNvSpPr>
          <p:nvPr>
            <p:ph idx="1"/>
          </p:nvPr>
        </p:nvSpPr>
        <p:spPr/>
        <p:txBody>
          <a:bodyPr/>
          <a:lstStyle/>
          <a:p>
            <a:r>
              <a:rPr lang="en-SK" dirty="0"/>
              <a:t>Verbose output (including API calls)</a:t>
            </a:r>
          </a:p>
          <a:p>
            <a:pPr lvl="1"/>
            <a:r>
              <a:rPr lang="en-SK" dirty="0">
                <a:latin typeface="Courier New" panose="02070309020205020404" pitchFamily="49" charset="0"/>
                <a:cs typeface="Courier New" panose="02070309020205020404" pitchFamily="49" charset="0"/>
              </a:rPr>
              <a:t>kubectl &lt;command&gt; -v6 </a:t>
            </a:r>
          </a:p>
          <a:p>
            <a:pPr lvl="1"/>
            <a:r>
              <a:rPr lang="en-SK" dirty="0">
                <a:latin typeface="Courier New" panose="02070309020205020404" pitchFamily="49" charset="0"/>
                <a:cs typeface="Courier New" panose="02070309020205020404" pitchFamily="49" charset="0"/>
              </a:rPr>
              <a:t>kubectl get all -A -v6</a:t>
            </a:r>
          </a:p>
          <a:p>
            <a:r>
              <a:rPr lang="en-SK" dirty="0"/>
              <a:t>Events</a:t>
            </a:r>
          </a:p>
          <a:p>
            <a:pPr lvl="1"/>
            <a:r>
              <a:rPr lang="en-GB" dirty="0" err="1">
                <a:effectLst/>
                <a:latin typeface="Courier New" panose="02070309020205020404" pitchFamily="49" charset="0"/>
                <a:cs typeface="Courier New" panose="02070309020205020404" pitchFamily="49" charset="0"/>
              </a:rPr>
              <a:t>kubectl</a:t>
            </a:r>
            <a:r>
              <a:rPr lang="en-GB" dirty="0">
                <a:effectLst/>
                <a:latin typeface="Courier New" panose="02070309020205020404" pitchFamily="49" charset="0"/>
                <a:cs typeface="Courier New" panose="02070309020205020404" pitchFamily="49" charset="0"/>
              </a:rPr>
              <a:t> get events -n &lt;namespace&gt;</a:t>
            </a:r>
          </a:p>
          <a:p>
            <a:pPr lvl="1"/>
            <a:r>
              <a:rPr lang="en-GB" dirty="0" err="1">
                <a:effectLst/>
                <a:latin typeface="Courier New" panose="02070309020205020404" pitchFamily="49" charset="0"/>
                <a:cs typeface="Courier New" panose="02070309020205020404" pitchFamily="49" charset="0"/>
              </a:rPr>
              <a:t>kubectl</a:t>
            </a:r>
            <a:r>
              <a:rPr lang="en-GB" dirty="0">
                <a:effectLst/>
                <a:latin typeface="Courier New" panose="02070309020205020404" pitchFamily="49" charset="0"/>
                <a:cs typeface="Courier New" panose="02070309020205020404" pitchFamily="49" charset="0"/>
              </a:rPr>
              <a:t> get events –A</a:t>
            </a:r>
          </a:p>
          <a:p>
            <a:r>
              <a:rPr lang="en-GB" dirty="0">
                <a:latin typeface="Helvetica Neue" panose="02000503000000020004" pitchFamily="2" charset="0"/>
              </a:rPr>
              <a:t>Logs</a:t>
            </a:r>
          </a:p>
          <a:p>
            <a:pPr lvl="1"/>
            <a:r>
              <a:rPr lang="en-GB" dirty="0" err="1">
                <a:effectLst/>
                <a:latin typeface="Courier New" panose="02070309020205020404" pitchFamily="49" charset="0"/>
                <a:cs typeface="Courier New" panose="02070309020205020404" pitchFamily="49" charset="0"/>
              </a:rPr>
              <a:t>kubectl</a:t>
            </a:r>
            <a:r>
              <a:rPr lang="en-GB" dirty="0">
                <a:effectLst/>
                <a:latin typeface="Courier New" panose="02070309020205020404" pitchFamily="49" charset="0"/>
                <a:cs typeface="Courier New" panose="02070309020205020404" pitchFamily="49" charset="0"/>
              </a:rPr>
              <a:t> logs -f &lt;object&gt; -n &lt;namespace&gt;</a:t>
            </a:r>
          </a:p>
          <a:p>
            <a:pPr lvl="1"/>
            <a:endParaRPr lang="en-GB" dirty="0">
              <a:effectLst/>
              <a:latin typeface="Helvetica Neue" panose="02000503000000020004" pitchFamily="2" charset="0"/>
            </a:endParaRPr>
          </a:p>
          <a:p>
            <a:pPr lvl="1"/>
            <a:endParaRPr lang="en-SK" dirty="0"/>
          </a:p>
          <a:p>
            <a:pPr lvl="1"/>
            <a:endParaRPr lang="en-SK" dirty="0"/>
          </a:p>
        </p:txBody>
      </p:sp>
      <p:sp>
        <p:nvSpPr>
          <p:cNvPr id="4" name="Footer Placeholder 3">
            <a:extLst>
              <a:ext uri="{FF2B5EF4-FFF2-40B4-BE49-F238E27FC236}">
                <a16:creationId xmlns:a16="http://schemas.microsoft.com/office/drawing/2014/main" id="{10856D3B-C687-C975-303D-A8393AABBBED}"/>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F1E0A29C-DC4B-3961-80C2-ED795EEF3AFA}"/>
              </a:ext>
            </a:extLst>
          </p:cNvPr>
          <p:cNvSpPr>
            <a:spLocks noGrp="1"/>
          </p:cNvSpPr>
          <p:nvPr>
            <p:ph type="sldNum" sz="quarter" idx="12"/>
          </p:nvPr>
        </p:nvSpPr>
        <p:spPr/>
        <p:txBody>
          <a:bodyPr/>
          <a:lstStyle/>
          <a:p>
            <a:fld id="{F3BA6A0D-4A37-486A-B1E4-7797A7C8866C}" type="slidenum">
              <a:rPr lang="cs-CZ" smtClean="0"/>
              <a:t>11</a:t>
            </a:fld>
            <a:endParaRPr lang="cs-CZ"/>
          </a:p>
        </p:txBody>
      </p:sp>
      <p:pic>
        <p:nvPicPr>
          <p:cNvPr id="6" name="Graphic 5" descr="Cmd Terminal with solid fill">
            <a:extLst>
              <a:ext uri="{FF2B5EF4-FFF2-40B4-BE49-F238E27FC236}">
                <a16:creationId xmlns:a16="http://schemas.microsoft.com/office/drawing/2014/main" id="{39ACEF7A-F894-A0E7-F079-56EB6FE7B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198730"/>
            <a:ext cx="914400" cy="914400"/>
          </a:xfrm>
          <a:prstGeom prst="rect">
            <a:avLst/>
          </a:prstGeom>
        </p:spPr>
      </p:pic>
    </p:spTree>
    <p:extLst>
      <p:ext uri="{BB962C8B-B14F-4D97-AF65-F5344CB8AC3E}">
        <p14:creationId xmlns:p14="http://schemas.microsoft.com/office/powerpoint/2010/main" val="278070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94C9-DDE4-D5E0-CFAD-79C4323696AB}"/>
              </a:ext>
            </a:extLst>
          </p:cNvPr>
          <p:cNvSpPr>
            <a:spLocks noGrp="1"/>
          </p:cNvSpPr>
          <p:nvPr>
            <p:ph type="title"/>
          </p:nvPr>
        </p:nvSpPr>
        <p:spPr/>
        <p:txBody>
          <a:bodyPr/>
          <a:lstStyle/>
          <a:p>
            <a:r>
              <a:rPr lang="en-SK" dirty="0"/>
              <a:t>Minikube addons</a:t>
            </a:r>
          </a:p>
        </p:txBody>
      </p:sp>
      <p:sp>
        <p:nvSpPr>
          <p:cNvPr id="6" name="Content Placeholder 5">
            <a:extLst>
              <a:ext uri="{FF2B5EF4-FFF2-40B4-BE49-F238E27FC236}">
                <a16:creationId xmlns:a16="http://schemas.microsoft.com/office/drawing/2014/main" id="{EBF1D4AC-64FB-C110-9A8B-56DA290CA198}"/>
              </a:ext>
            </a:extLst>
          </p:cNvPr>
          <p:cNvSpPr>
            <a:spLocks noGrp="1"/>
          </p:cNvSpPr>
          <p:nvPr>
            <p:ph idx="1"/>
          </p:nvPr>
        </p:nvSpPr>
        <p:spPr/>
        <p:txBody>
          <a:bodyPr/>
          <a:lstStyle/>
          <a:p>
            <a:r>
              <a:rPr lang="en-SK" dirty="0"/>
              <a:t>Addons</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list</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enable dashboard</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enable metrics-server</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enable ingress</a:t>
            </a:r>
          </a:p>
          <a:p>
            <a:pPr lvl="1"/>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get all -A</a:t>
            </a:r>
          </a:p>
          <a:p>
            <a:r>
              <a:rPr lang="en-GB" dirty="0"/>
              <a:t>Dashboard</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dashboard –</a:t>
            </a:r>
            <a:r>
              <a:rPr lang="en-GB" dirty="0" err="1">
                <a:latin typeface="Courier New" panose="02070309020205020404" pitchFamily="49" charset="0"/>
                <a:cs typeface="Courier New" panose="02070309020205020404" pitchFamily="49" charset="0"/>
              </a:rPr>
              <a:t>url</a:t>
            </a:r>
            <a:r>
              <a:rPr lang="en-GB" dirty="0">
                <a:latin typeface="Courier New" panose="02070309020205020404" pitchFamily="49" charset="0"/>
                <a:cs typeface="Courier New" panose="02070309020205020404" pitchFamily="49" charset="0"/>
              </a:rPr>
              <a:t> [--port 8080]</a:t>
            </a:r>
          </a:p>
          <a:p>
            <a:pPr lvl="1"/>
            <a:r>
              <a:rPr lang="en-GB" dirty="0"/>
              <a:t>Access from remote machine via port forwarding</a:t>
            </a:r>
          </a:p>
          <a:p>
            <a:pPr lvl="2"/>
            <a:r>
              <a:rPr lang="en-GB" dirty="0">
                <a:latin typeface="Courier New" panose="02070309020205020404" pitchFamily="49" charset="0"/>
                <a:cs typeface="Courier New" panose="02070309020205020404" pitchFamily="49" charset="0"/>
              </a:rPr>
              <a:t>hostname –I </a:t>
            </a:r>
            <a:r>
              <a:rPr lang="en-GB" i="1" dirty="0">
                <a:latin typeface="Courier New" panose="02070309020205020404" pitchFamily="49" charset="0"/>
                <a:cs typeface="Courier New" panose="02070309020205020404" pitchFamily="49" charset="0"/>
              </a:rPr>
              <a:t>#remote machine – to get </a:t>
            </a:r>
            <a:r>
              <a:rPr lang="en-GB" i="1" dirty="0" err="1">
                <a:latin typeface="Courier New" panose="02070309020205020404" pitchFamily="49" charset="0"/>
                <a:cs typeface="Courier New" panose="02070309020205020404" pitchFamily="49" charset="0"/>
              </a:rPr>
              <a:t>remoteIP</a:t>
            </a:r>
            <a:endParaRPr lang="en-GB" i="1" dirty="0">
              <a:latin typeface="Courier New" panose="02070309020205020404" pitchFamily="49" charset="0"/>
              <a:cs typeface="Courier New" panose="02070309020205020404" pitchFamily="49" charset="0"/>
            </a:endParaRPr>
          </a:p>
          <a:p>
            <a:pPr lvl="2"/>
            <a:r>
              <a:rPr lang="en-GB" dirty="0" err="1">
                <a:latin typeface="Courier New" panose="02070309020205020404" pitchFamily="49" charset="0"/>
                <a:cs typeface="Courier New" panose="02070309020205020404" pitchFamily="49" charset="0"/>
              </a:rPr>
              <a:t>ssh</a:t>
            </a:r>
            <a:r>
              <a:rPr lang="en-GB" dirty="0">
                <a:latin typeface="Courier New" panose="02070309020205020404" pitchFamily="49" charset="0"/>
                <a:cs typeface="Courier New" panose="02070309020205020404" pitchFamily="49" charset="0"/>
              </a:rPr>
              <a:t> -L 8080:127.0.0.1:8080 &lt;user&gt;@&lt;</a:t>
            </a:r>
            <a:r>
              <a:rPr lang="en-GB" dirty="0" err="1">
                <a:latin typeface="Courier New" panose="02070309020205020404" pitchFamily="49" charset="0"/>
                <a:cs typeface="Courier New" panose="02070309020205020404" pitchFamily="49" charset="0"/>
              </a:rPr>
              <a:t>remoteIP</a:t>
            </a:r>
            <a:r>
              <a:rPr lang="en-GB" dirty="0">
                <a:latin typeface="Courier New" panose="02070309020205020404" pitchFamily="49" charset="0"/>
                <a:cs typeface="Courier New" panose="02070309020205020404" pitchFamily="49" charset="0"/>
              </a:rPr>
              <a:t>&gt; </a:t>
            </a:r>
            <a:r>
              <a:rPr lang="en-GB" i="1" dirty="0">
                <a:latin typeface="Courier New" panose="02070309020205020404" pitchFamily="49" charset="0"/>
                <a:cs typeface="Courier New" panose="02070309020205020404" pitchFamily="49" charset="0"/>
              </a:rPr>
              <a:t>#local machine</a:t>
            </a:r>
          </a:p>
          <a:p>
            <a:pPr lvl="2"/>
            <a:r>
              <a:rPr lang="en-GB" dirty="0"/>
              <a:t>Dashboard URL:</a:t>
            </a:r>
            <a:r>
              <a:rPr lang="en-GB" dirty="0">
                <a:latin typeface="Courier New" panose="02070309020205020404" pitchFamily="49" charset="0"/>
                <a:cs typeface="Courier New" panose="02070309020205020404" pitchFamily="49" charset="0"/>
              </a:rPr>
              <a:t> http://127.0.0.1:8080/</a:t>
            </a:r>
            <a:r>
              <a:rPr lang="en-GB" dirty="0" err="1">
                <a:latin typeface="Courier New" panose="02070309020205020404" pitchFamily="49" charset="0"/>
                <a:cs typeface="Courier New" panose="02070309020205020404" pitchFamily="49" charset="0"/>
              </a:rPr>
              <a:t>api</a:t>
            </a:r>
            <a:r>
              <a:rPr lang="en-GB" dirty="0">
                <a:latin typeface="Courier New" panose="02070309020205020404" pitchFamily="49" charset="0"/>
                <a:cs typeface="Courier New" panose="02070309020205020404" pitchFamily="49" charset="0"/>
              </a:rPr>
              <a:t>/v1/namespaces/</a:t>
            </a:r>
            <a:r>
              <a:rPr lang="en-GB" dirty="0" err="1">
                <a:latin typeface="Courier New" panose="02070309020205020404" pitchFamily="49" charset="0"/>
                <a:cs typeface="Courier New" panose="02070309020205020404" pitchFamily="49" charset="0"/>
              </a:rPr>
              <a:t>kubernetes</a:t>
            </a:r>
            <a:r>
              <a:rPr lang="en-GB" dirty="0">
                <a:latin typeface="Courier New" panose="02070309020205020404" pitchFamily="49" charset="0"/>
                <a:cs typeface="Courier New" panose="02070309020205020404" pitchFamily="49" charset="0"/>
              </a:rPr>
              <a:t>-dashboard/services/</a:t>
            </a:r>
            <a:r>
              <a:rPr lang="en-GB" dirty="0" err="1">
                <a:latin typeface="Courier New" panose="02070309020205020404" pitchFamily="49" charset="0"/>
                <a:cs typeface="Courier New" panose="02070309020205020404" pitchFamily="49" charset="0"/>
              </a:rPr>
              <a:t>http:kubernetes-dashboard</a:t>
            </a:r>
            <a:r>
              <a:rPr lang="en-GB" dirty="0">
                <a:latin typeface="Courier New" panose="02070309020205020404" pitchFamily="49" charset="0"/>
                <a:cs typeface="Courier New" panose="02070309020205020404" pitchFamily="49" charset="0"/>
              </a:rPr>
              <a:t>:/proxy/</a:t>
            </a:r>
          </a:p>
          <a:p>
            <a:pPr lvl="2"/>
            <a:endParaRPr lang="en-SK"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B30F26A1-77F8-4BF1-779C-C074F5FC2334}"/>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4" name="Slide Number Placeholder 3">
            <a:extLst>
              <a:ext uri="{FF2B5EF4-FFF2-40B4-BE49-F238E27FC236}">
                <a16:creationId xmlns:a16="http://schemas.microsoft.com/office/drawing/2014/main" id="{CD940150-28CD-0D4D-15F6-BEC1835DD71B}"/>
              </a:ext>
            </a:extLst>
          </p:cNvPr>
          <p:cNvSpPr>
            <a:spLocks noGrp="1"/>
          </p:cNvSpPr>
          <p:nvPr>
            <p:ph type="sldNum" sz="quarter" idx="12"/>
          </p:nvPr>
        </p:nvSpPr>
        <p:spPr/>
        <p:txBody>
          <a:bodyPr/>
          <a:lstStyle/>
          <a:p>
            <a:fld id="{F3BA6A0D-4A37-486A-B1E4-7797A7C8866C}" type="slidenum">
              <a:rPr lang="cs-CZ" smtClean="0"/>
              <a:t>12</a:t>
            </a:fld>
            <a:endParaRPr lang="cs-CZ"/>
          </a:p>
        </p:txBody>
      </p:sp>
      <p:pic>
        <p:nvPicPr>
          <p:cNvPr id="2" name="Graphic 1" descr="Cmd Terminal with solid fill">
            <a:extLst>
              <a:ext uri="{FF2B5EF4-FFF2-40B4-BE49-F238E27FC236}">
                <a16:creationId xmlns:a16="http://schemas.microsoft.com/office/drawing/2014/main" id="{5148C706-EC84-FFDC-5328-C9801F125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198730"/>
            <a:ext cx="914400" cy="914400"/>
          </a:xfrm>
          <a:prstGeom prst="rect">
            <a:avLst/>
          </a:prstGeom>
        </p:spPr>
      </p:pic>
    </p:spTree>
    <p:extLst>
      <p:ext uri="{BB962C8B-B14F-4D97-AF65-F5344CB8AC3E}">
        <p14:creationId xmlns:p14="http://schemas.microsoft.com/office/powerpoint/2010/main" val="300458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A94C9-DDE4-D5E0-CFAD-79C4323696AB}"/>
              </a:ext>
            </a:extLst>
          </p:cNvPr>
          <p:cNvSpPr>
            <a:spLocks noGrp="1"/>
          </p:cNvSpPr>
          <p:nvPr>
            <p:ph type="title"/>
          </p:nvPr>
        </p:nvSpPr>
        <p:spPr/>
        <p:txBody>
          <a:bodyPr/>
          <a:lstStyle/>
          <a:p>
            <a:r>
              <a:rPr lang="en-SK" dirty="0"/>
              <a:t>Container images used in examples</a:t>
            </a:r>
          </a:p>
        </p:txBody>
      </p:sp>
      <p:sp>
        <p:nvSpPr>
          <p:cNvPr id="6" name="Content Placeholder 5">
            <a:extLst>
              <a:ext uri="{FF2B5EF4-FFF2-40B4-BE49-F238E27FC236}">
                <a16:creationId xmlns:a16="http://schemas.microsoft.com/office/drawing/2014/main" id="{EBF1D4AC-64FB-C110-9A8B-56DA290CA198}"/>
              </a:ext>
            </a:extLst>
          </p:cNvPr>
          <p:cNvSpPr>
            <a:spLocks noGrp="1"/>
          </p:cNvSpPr>
          <p:nvPr>
            <p:ph idx="1"/>
          </p:nvPr>
        </p:nvSpPr>
        <p:spPr/>
        <p:txBody>
          <a:bodyPr/>
          <a:lstStyle/>
          <a:p>
            <a:r>
              <a:rPr lang="en-US" dirty="0"/>
              <a:t>nginx</a:t>
            </a:r>
          </a:p>
          <a:p>
            <a:pPr lvl="1"/>
            <a:r>
              <a:rPr lang="en-GB" b="0" dirty="0" err="1">
                <a:solidFill>
                  <a:srgbClr val="CE9178"/>
                </a:solidFill>
                <a:effectLst/>
                <a:latin typeface="Menlo" panose="020B0609030804020204" pitchFamily="49" charset="0"/>
              </a:rPr>
              <a:t>docker.io</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nginx:latest</a:t>
            </a:r>
            <a:endParaRPr lang="en-GB" b="0" dirty="0">
              <a:solidFill>
                <a:srgbClr val="CE9178"/>
              </a:solidFill>
              <a:effectLst/>
              <a:latin typeface="Menlo" panose="020B0609030804020204" pitchFamily="49" charset="0"/>
            </a:endParaRPr>
          </a:p>
          <a:p>
            <a:pPr lvl="1"/>
            <a:r>
              <a:rPr lang="en-GB" dirty="0"/>
              <a:t>webserver</a:t>
            </a:r>
            <a:endParaRPr lang="en-GB" sz="1800" dirty="0"/>
          </a:p>
          <a:p>
            <a:r>
              <a:rPr lang="en-GB" dirty="0" err="1"/>
              <a:t>busybox</a:t>
            </a:r>
            <a:endParaRPr lang="en-GB" dirty="0"/>
          </a:p>
          <a:p>
            <a:pPr lvl="1"/>
            <a:r>
              <a:rPr lang="en-GB" b="0" dirty="0" err="1">
                <a:solidFill>
                  <a:srgbClr val="CE9178"/>
                </a:solidFill>
                <a:effectLst/>
                <a:latin typeface="Menlo" panose="020B0609030804020204" pitchFamily="49" charset="0"/>
              </a:rPr>
              <a:t>docker.io</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busybox:latest</a:t>
            </a:r>
            <a:endParaRPr lang="en-GB" b="0" dirty="0">
              <a:solidFill>
                <a:srgbClr val="CE9178"/>
              </a:solidFill>
              <a:effectLst/>
              <a:latin typeface="Menlo" panose="020B0609030804020204" pitchFamily="49" charset="0"/>
            </a:endParaRPr>
          </a:p>
          <a:p>
            <a:pPr lvl="1"/>
            <a:r>
              <a:rPr lang="en-GB" dirty="0"/>
              <a:t>Universal image, we will use it for testing and scripting</a:t>
            </a:r>
          </a:p>
          <a:p>
            <a:r>
              <a:rPr lang="en-GB" dirty="0"/>
              <a:t>http-echo</a:t>
            </a:r>
          </a:p>
          <a:p>
            <a:pPr lvl="1"/>
            <a:r>
              <a:rPr lang="en-GB" b="0" dirty="0" err="1">
                <a:solidFill>
                  <a:srgbClr val="CE9178"/>
                </a:solidFill>
                <a:effectLst/>
                <a:latin typeface="Menlo" panose="020B0609030804020204" pitchFamily="49" charset="0"/>
              </a:rPr>
              <a:t>docker.io</a:t>
            </a:r>
            <a:r>
              <a:rPr lang="en-GB" b="0" dirty="0">
                <a:solidFill>
                  <a:srgbClr val="CE9178"/>
                </a:solidFill>
                <a:effectLst/>
                <a:latin typeface="Menlo" panose="020B0609030804020204" pitchFamily="49" charset="0"/>
              </a:rPr>
              <a:t>/</a:t>
            </a:r>
            <a:r>
              <a:rPr lang="en-GB" b="0" dirty="0" err="1">
                <a:solidFill>
                  <a:srgbClr val="CE9178"/>
                </a:solidFill>
                <a:effectLst/>
                <a:latin typeface="Menlo" panose="020B0609030804020204" pitchFamily="49" charset="0"/>
              </a:rPr>
              <a:t>hashicorp</a:t>
            </a:r>
            <a:r>
              <a:rPr lang="en-GB" b="0" dirty="0">
                <a:solidFill>
                  <a:srgbClr val="CE9178"/>
                </a:solidFill>
                <a:effectLst/>
                <a:latin typeface="Menlo" panose="020B0609030804020204" pitchFamily="49" charset="0"/>
              </a:rPr>
              <a:t>/http-echo</a:t>
            </a:r>
          </a:p>
          <a:p>
            <a:pPr lvl="1"/>
            <a:r>
              <a:rPr lang="en-GB" dirty="0"/>
              <a:t>Simple “echo” server</a:t>
            </a:r>
          </a:p>
          <a:p>
            <a:endParaRPr lang="en-GB" dirty="0">
              <a:latin typeface="Courier New" panose="02070309020205020404" pitchFamily="49" charset="0"/>
              <a:cs typeface="Courier New" panose="02070309020205020404" pitchFamily="49" charset="0"/>
            </a:endParaRPr>
          </a:p>
          <a:p>
            <a:pPr lvl="2"/>
            <a:endParaRPr lang="en-SK"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B30F26A1-77F8-4BF1-779C-C074F5FC2334}"/>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4" name="Slide Number Placeholder 3">
            <a:extLst>
              <a:ext uri="{FF2B5EF4-FFF2-40B4-BE49-F238E27FC236}">
                <a16:creationId xmlns:a16="http://schemas.microsoft.com/office/drawing/2014/main" id="{CD940150-28CD-0D4D-15F6-BEC1835DD71B}"/>
              </a:ext>
            </a:extLst>
          </p:cNvPr>
          <p:cNvSpPr>
            <a:spLocks noGrp="1"/>
          </p:cNvSpPr>
          <p:nvPr>
            <p:ph type="sldNum" sz="quarter" idx="12"/>
          </p:nvPr>
        </p:nvSpPr>
        <p:spPr/>
        <p:txBody>
          <a:bodyPr/>
          <a:lstStyle/>
          <a:p>
            <a:fld id="{F3BA6A0D-4A37-486A-B1E4-7797A7C8866C}" type="slidenum">
              <a:rPr lang="cs-CZ" smtClean="0"/>
              <a:t>13</a:t>
            </a:fld>
            <a:endParaRPr lang="cs-CZ"/>
          </a:p>
        </p:txBody>
      </p:sp>
      <p:pic>
        <p:nvPicPr>
          <p:cNvPr id="2" name="Graphic 1" descr="Cmd Terminal with solid fill">
            <a:extLst>
              <a:ext uri="{FF2B5EF4-FFF2-40B4-BE49-F238E27FC236}">
                <a16:creationId xmlns:a16="http://schemas.microsoft.com/office/drawing/2014/main" id="{5148C706-EC84-FFDC-5328-C9801F125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198730"/>
            <a:ext cx="914400" cy="914400"/>
          </a:xfrm>
          <a:prstGeom prst="rect">
            <a:avLst/>
          </a:prstGeom>
        </p:spPr>
      </p:pic>
    </p:spTree>
    <p:extLst>
      <p:ext uri="{BB962C8B-B14F-4D97-AF65-F5344CB8AC3E}">
        <p14:creationId xmlns:p14="http://schemas.microsoft.com/office/powerpoint/2010/main" val="1242312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92A7-85D3-EFA0-8C08-532012322D76}"/>
              </a:ext>
            </a:extLst>
          </p:cNvPr>
          <p:cNvSpPr>
            <a:spLocks noGrp="1"/>
          </p:cNvSpPr>
          <p:nvPr>
            <p:ph type="title"/>
          </p:nvPr>
        </p:nvSpPr>
        <p:spPr/>
        <p:txBody>
          <a:bodyPr/>
          <a:lstStyle/>
          <a:p>
            <a:r>
              <a:rPr lang="en-US" dirty="0"/>
              <a:t>Kubernetes Objects – theory &amp; practice</a:t>
            </a:r>
            <a:endParaRPr lang="en-SK" dirty="0"/>
          </a:p>
        </p:txBody>
      </p:sp>
    </p:spTree>
    <p:extLst>
      <p:ext uri="{BB962C8B-B14F-4D97-AF65-F5344CB8AC3E}">
        <p14:creationId xmlns:p14="http://schemas.microsoft.com/office/powerpoint/2010/main" val="2745109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8D7071-E7E0-036E-4006-965295AF768E}"/>
              </a:ext>
            </a:extLst>
          </p:cNvPr>
          <p:cNvSpPr>
            <a:spLocks noGrp="1"/>
          </p:cNvSpPr>
          <p:nvPr>
            <p:ph type="title"/>
          </p:nvPr>
        </p:nvSpPr>
        <p:spPr/>
        <p:txBody>
          <a:bodyPr/>
          <a:lstStyle/>
          <a:p>
            <a:r>
              <a:rPr lang="en-SK" dirty="0"/>
              <a:t>Kubernetes objects</a:t>
            </a:r>
          </a:p>
        </p:txBody>
      </p:sp>
      <p:sp>
        <p:nvSpPr>
          <p:cNvPr id="8" name="Content Placeholder 7">
            <a:extLst>
              <a:ext uri="{FF2B5EF4-FFF2-40B4-BE49-F238E27FC236}">
                <a16:creationId xmlns:a16="http://schemas.microsoft.com/office/drawing/2014/main" id="{23C348F1-AC6D-1DCF-A31B-E38196D188D8}"/>
              </a:ext>
            </a:extLst>
          </p:cNvPr>
          <p:cNvSpPr>
            <a:spLocks noGrp="1"/>
          </p:cNvSpPr>
          <p:nvPr>
            <p:ph idx="1"/>
          </p:nvPr>
        </p:nvSpPr>
        <p:spPr/>
        <p:txBody>
          <a:bodyPr/>
          <a:lstStyle/>
          <a:p>
            <a:pPr algn="l"/>
            <a:r>
              <a:rPr lang="en-GB" b="0" i="1" dirty="0">
                <a:solidFill>
                  <a:srgbClr val="222222"/>
                </a:solidFill>
                <a:effectLst/>
              </a:rPr>
              <a:t>Kubernetes objects</a:t>
            </a:r>
            <a:r>
              <a:rPr lang="en-GB" b="0" i="0" dirty="0">
                <a:solidFill>
                  <a:srgbClr val="222222"/>
                </a:solidFill>
                <a:effectLst/>
              </a:rPr>
              <a:t> are persistent entities in the Kubernetes system. Kubernetes uses these entities to represent the state of your cluster. Specifically, they can describe:</a:t>
            </a:r>
          </a:p>
          <a:p>
            <a:pPr lvl="1"/>
            <a:r>
              <a:rPr lang="en-GB" b="0" i="0" dirty="0">
                <a:solidFill>
                  <a:srgbClr val="222222"/>
                </a:solidFill>
                <a:effectLst/>
              </a:rPr>
              <a:t>What containerized applications are running (and on which nodes)</a:t>
            </a:r>
          </a:p>
          <a:p>
            <a:pPr lvl="1"/>
            <a:r>
              <a:rPr lang="en-GB" b="0" i="0" dirty="0">
                <a:solidFill>
                  <a:srgbClr val="222222"/>
                </a:solidFill>
                <a:effectLst/>
              </a:rPr>
              <a:t>The resources available to those applications</a:t>
            </a:r>
          </a:p>
          <a:p>
            <a:pPr lvl="1"/>
            <a:r>
              <a:rPr lang="en-GB" b="0" i="0" dirty="0">
                <a:solidFill>
                  <a:srgbClr val="222222"/>
                </a:solidFill>
                <a:effectLst/>
              </a:rPr>
              <a:t>The policies around how those applications behave, such as restart policies, upgrades, and fault-tolerance</a:t>
            </a:r>
            <a:endParaRPr lang="en-GB" dirty="0"/>
          </a:p>
          <a:p>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api</a:t>
            </a:r>
            <a:r>
              <a:rPr lang="en-GB" dirty="0">
                <a:latin typeface="Courier New" panose="02070309020205020404" pitchFamily="49" charset="0"/>
                <a:cs typeface="Courier New" panose="02070309020205020404" pitchFamily="49" charset="0"/>
              </a:rPr>
              <a:t>-resources</a:t>
            </a:r>
          </a:p>
          <a:p>
            <a:r>
              <a:rPr lang="en-GB" dirty="0">
                <a:latin typeface="Courier New" panose="02070309020205020404" pitchFamily="49" charset="0"/>
                <a:cs typeface="Courier New" panose="02070309020205020404" pitchFamily="49" charset="0"/>
              </a:rPr>
              <a:t>k</a:t>
            </a:r>
            <a:r>
              <a:rPr lang="en-SK" dirty="0">
                <a:latin typeface="Courier New" panose="02070309020205020404" pitchFamily="49" charset="0"/>
                <a:cs typeface="Courier New" panose="02070309020205020404" pitchFamily="49" charset="0"/>
              </a:rPr>
              <a:t>ubectl explain </a:t>
            </a:r>
            <a:r>
              <a:rPr lang="en-GB" dirty="0">
                <a:latin typeface="Courier New" panose="02070309020205020404" pitchFamily="49" charset="0"/>
                <a:cs typeface="Courier New" panose="02070309020205020404" pitchFamily="49" charset="0"/>
              </a:rPr>
              <a:t>&lt;type&gt;.&lt;</a:t>
            </a:r>
            <a:r>
              <a:rPr lang="en-GB" dirty="0" err="1">
                <a:latin typeface="Courier New" panose="02070309020205020404" pitchFamily="49" charset="0"/>
                <a:cs typeface="Courier New" panose="02070309020205020404" pitchFamily="49" charset="0"/>
              </a:rPr>
              <a:t>fieldName</a:t>
            </a:r>
            <a:r>
              <a:rPr lang="en-GB" dirty="0">
                <a:latin typeface="Courier New" panose="02070309020205020404" pitchFamily="49" charset="0"/>
                <a:cs typeface="Courier New" panose="02070309020205020404" pitchFamily="49" charset="0"/>
              </a:rPr>
              <a:t>&gt;[.&lt;</a:t>
            </a:r>
            <a:r>
              <a:rPr lang="en-GB" dirty="0" err="1">
                <a:latin typeface="Courier New" panose="02070309020205020404" pitchFamily="49" charset="0"/>
                <a:cs typeface="Courier New" panose="02070309020205020404" pitchFamily="49" charset="0"/>
              </a:rPr>
              <a:t>fieldName</a:t>
            </a:r>
            <a:r>
              <a:rPr lang="en-GB" dirty="0">
                <a:latin typeface="Courier New" panose="02070309020205020404" pitchFamily="49" charset="0"/>
                <a:cs typeface="Courier New" panose="02070309020205020404" pitchFamily="49" charset="0"/>
              </a:rPr>
              <a:t>&gt;]</a:t>
            </a:r>
          </a:p>
          <a:p>
            <a:pPr lvl="1"/>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explain pod</a:t>
            </a:r>
          </a:p>
          <a:p>
            <a:pPr lvl="1"/>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explain </a:t>
            </a:r>
            <a:r>
              <a:rPr lang="en-GB" dirty="0" err="1">
                <a:latin typeface="Courier New" panose="02070309020205020404" pitchFamily="49" charset="0"/>
                <a:cs typeface="Courier New" panose="02070309020205020404" pitchFamily="49" charset="0"/>
              </a:rPr>
              <a:t>pod.spec.containers.image</a:t>
            </a:r>
            <a:endParaRPr lang="en-GB" dirty="0">
              <a:latin typeface="Courier New" panose="02070309020205020404" pitchFamily="49" charset="0"/>
              <a:cs typeface="Courier New" panose="02070309020205020404" pitchFamily="49" charset="0"/>
            </a:endParaRPr>
          </a:p>
          <a:p>
            <a:endParaRPr lang="en-SK" dirty="0"/>
          </a:p>
        </p:txBody>
      </p:sp>
      <p:sp>
        <p:nvSpPr>
          <p:cNvPr id="5" name="Footer Placeholder 4">
            <a:extLst>
              <a:ext uri="{FF2B5EF4-FFF2-40B4-BE49-F238E27FC236}">
                <a16:creationId xmlns:a16="http://schemas.microsoft.com/office/drawing/2014/main" id="{719D7A5A-CF56-DFB0-9BD3-2EE1D7B85970}"/>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a:extLst>
              <a:ext uri="{FF2B5EF4-FFF2-40B4-BE49-F238E27FC236}">
                <a16:creationId xmlns:a16="http://schemas.microsoft.com/office/drawing/2014/main" id="{E5F49E2A-8963-BE05-AEFD-A14E5F530CD2}"/>
              </a:ext>
            </a:extLst>
          </p:cNvPr>
          <p:cNvSpPr>
            <a:spLocks noGrp="1"/>
          </p:cNvSpPr>
          <p:nvPr>
            <p:ph type="sldNum" sz="quarter" idx="12"/>
          </p:nvPr>
        </p:nvSpPr>
        <p:spPr/>
        <p:txBody>
          <a:bodyPr/>
          <a:lstStyle/>
          <a:p>
            <a:fld id="{F3BA6A0D-4A37-486A-B1E4-7797A7C8866C}" type="slidenum">
              <a:rPr lang="cs-CZ" smtClean="0"/>
              <a:t>15</a:t>
            </a:fld>
            <a:endParaRPr lang="cs-CZ"/>
          </a:p>
        </p:txBody>
      </p:sp>
      <p:pic>
        <p:nvPicPr>
          <p:cNvPr id="2" name="Graphic 1" descr="Cmd Terminal with solid fill">
            <a:extLst>
              <a:ext uri="{FF2B5EF4-FFF2-40B4-BE49-F238E27FC236}">
                <a16:creationId xmlns:a16="http://schemas.microsoft.com/office/drawing/2014/main" id="{D4BCCCD5-1F2B-FDF8-8197-9B205768BF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3582194"/>
            <a:ext cx="914400" cy="914400"/>
          </a:xfrm>
          <a:prstGeom prst="rect">
            <a:avLst/>
          </a:prstGeom>
        </p:spPr>
      </p:pic>
    </p:spTree>
    <p:extLst>
      <p:ext uri="{BB962C8B-B14F-4D97-AF65-F5344CB8AC3E}">
        <p14:creationId xmlns:p14="http://schemas.microsoft.com/office/powerpoint/2010/main" val="3003476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7566-6AD6-5343-F7A1-3325374FA37E}"/>
              </a:ext>
            </a:extLst>
          </p:cNvPr>
          <p:cNvSpPr>
            <a:spLocks noGrp="1"/>
          </p:cNvSpPr>
          <p:nvPr>
            <p:ph type="title"/>
          </p:nvPr>
        </p:nvSpPr>
        <p:spPr/>
        <p:txBody>
          <a:bodyPr/>
          <a:lstStyle/>
          <a:p>
            <a:r>
              <a:rPr lang="en-SK" dirty="0"/>
              <a:t>Application example</a:t>
            </a:r>
          </a:p>
        </p:txBody>
      </p:sp>
      <p:sp>
        <p:nvSpPr>
          <p:cNvPr id="4" name="Footer Placeholder 3">
            <a:extLst>
              <a:ext uri="{FF2B5EF4-FFF2-40B4-BE49-F238E27FC236}">
                <a16:creationId xmlns:a16="http://schemas.microsoft.com/office/drawing/2014/main" id="{ADA392ED-9FAC-10B9-086A-E2368A4572AC}"/>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C0D3BF91-1B36-C51B-2F6C-D49F7396AF25}"/>
              </a:ext>
            </a:extLst>
          </p:cNvPr>
          <p:cNvSpPr>
            <a:spLocks noGrp="1"/>
          </p:cNvSpPr>
          <p:nvPr>
            <p:ph type="sldNum" sz="quarter" idx="12"/>
          </p:nvPr>
        </p:nvSpPr>
        <p:spPr/>
        <p:txBody>
          <a:bodyPr/>
          <a:lstStyle/>
          <a:p>
            <a:fld id="{F3BA6A0D-4A37-486A-B1E4-7797A7C8866C}" type="slidenum">
              <a:rPr lang="cs-CZ" smtClean="0"/>
              <a:t>16</a:t>
            </a:fld>
            <a:endParaRPr lang="cs-CZ"/>
          </a:p>
        </p:txBody>
      </p:sp>
      <p:pic>
        <p:nvPicPr>
          <p:cNvPr id="6" name="Picture 2">
            <a:extLst>
              <a:ext uri="{FF2B5EF4-FFF2-40B4-BE49-F238E27FC236}">
                <a16:creationId xmlns:a16="http://schemas.microsoft.com/office/drawing/2014/main" id="{C884D565-8EA1-3FD1-E878-87E9015E8F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4206" y="1105296"/>
            <a:ext cx="8041382" cy="528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8D7071-E7E0-036E-4006-965295AF768E}"/>
              </a:ext>
            </a:extLst>
          </p:cNvPr>
          <p:cNvSpPr>
            <a:spLocks noGrp="1"/>
          </p:cNvSpPr>
          <p:nvPr>
            <p:ph type="title"/>
          </p:nvPr>
        </p:nvSpPr>
        <p:spPr/>
        <p:txBody>
          <a:bodyPr/>
          <a:lstStyle/>
          <a:p>
            <a:r>
              <a:rPr lang="en-SK" dirty="0"/>
              <a:t>Namespace</a:t>
            </a:r>
          </a:p>
        </p:txBody>
      </p:sp>
      <p:sp>
        <p:nvSpPr>
          <p:cNvPr id="8" name="Content Placeholder 7">
            <a:extLst>
              <a:ext uri="{FF2B5EF4-FFF2-40B4-BE49-F238E27FC236}">
                <a16:creationId xmlns:a16="http://schemas.microsoft.com/office/drawing/2014/main" id="{23C348F1-AC6D-1DCF-A31B-E38196D188D8}"/>
              </a:ext>
            </a:extLst>
          </p:cNvPr>
          <p:cNvSpPr>
            <a:spLocks noGrp="1"/>
          </p:cNvSpPr>
          <p:nvPr>
            <p:ph idx="1"/>
          </p:nvPr>
        </p:nvSpPr>
        <p:spPr/>
        <p:txBody>
          <a:bodyPr/>
          <a:lstStyle/>
          <a:p>
            <a:r>
              <a:rPr lang="en-GB" dirty="0"/>
              <a:t>Kubernetes supports multiple virtual clusters backed by the same physical cluster. These virtual clusters are called </a:t>
            </a:r>
            <a:r>
              <a:rPr lang="en-GB" b="1" dirty="0"/>
              <a:t>namespaces</a:t>
            </a:r>
            <a:r>
              <a:rPr lang="en-GB" dirty="0"/>
              <a:t>,</a:t>
            </a:r>
          </a:p>
          <a:p>
            <a:r>
              <a:rPr lang="en-GB" dirty="0"/>
              <a:t>Namespaces provide a scope for names. Names of resources need to be unique within a namespace, but not across namespaces. Namespaces cannot be nested inside one another, and each Kubernetes resource can only be in one namespace,</a:t>
            </a:r>
          </a:p>
          <a:p>
            <a:pPr lvl="1"/>
            <a:r>
              <a:rPr lang="en-GB" dirty="0"/>
              <a:t>Hierarchical namespaces(HNC) are provided as an extension (not part of official Kubernetes)</a:t>
            </a:r>
          </a:p>
          <a:p>
            <a:r>
              <a:rPr lang="en-GB" sz="2000" dirty="0"/>
              <a:t>It is not necessary to use multiple namespaces just to separate slightly different resources, such as different versions of the same software: use labels to distinguish resources within the same namespace.</a:t>
            </a:r>
          </a:p>
          <a:p>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explain namespace</a:t>
            </a:r>
          </a:p>
          <a:p>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create namespace ns1; </a:t>
            </a:r>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label ns ns1 team=t1</a:t>
            </a:r>
          </a:p>
          <a:p>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describe ns ns1</a:t>
            </a:r>
            <a:endParaRPr lang="en-SK"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719D7A5A-CF56-DFB0-9BD3-2EE1D7B85970}"/>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a:extLst>
              <a:ext uri="{FF2B5EF4-FFF2-40B4-BE49-F238E27FC236}">
                <a16:creationId xmlns:a16="http://schemas.microsoft.com/office/drawing/2014/main" id="{E5F49E2A-8963-BE05-AEFD-A14E5F530CD2}"/>
              </a:ext>
            </a:extLst>
          </p:cNvPr>
          <p:cNvSpPr>
            <a:spLocks noGrp="1"/>
          </p:cNvSpPr>
          <p:nvPr>
            <p:ph type="sldNum" sz="quarter" idx="12"/>
          </p:nvPr>
        </p:nvSpPr>
        <p:spPr/>
        <p:txBody>
          <a:bodyPr/>
          <a:lstStyle/>
          <a:p>
            <a:fld id="{F3BA6A0D-4A37-486A-B1E4-7797A7C8866C}" type="slidenum">
              <a:rPr lang="cs-CZ" smtClean="0"/>
              <a:t>17</a:t>
            </a:fld>
            <a:endParaRPr lang="cs-CZ"/>
          </a:p>
        </p:txBody>
      </p:sp>
      <p:pic>
        <p:nvPicPr>
          <p:cNvPr id="2" name="Graphic 1" descr="Cmd Terminal with solid fill">
            <a:extLst>
              <a:ext uri="{FF2B5EF4-FFF2-40B4-BE49-F238E27FC236}">
                <a16:creationId xmlns:a16="http://schemas.microsoft.com/office/drawing/2014/main" id="{C00224EE-CB1F-556A-4ED8-1AB54D8336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4420394"/>
            <a:ext cx="914400" cy="914400"/>
          </a:xfrm>
          <a:prstGeom prst="rect">
            <a:avLst/>
          </a:prstGeom>
        </p:spPr>
      </p:pic>
    </p:spTree>
    <p:extLst>
      <p:ext uri="{BB962C8B-B14F-4D97-AF65-F5344CB8AC3E}">
        <p14:creationId xmlns:p14="http://schemas.microsoft.com/office/powerpoint/2010/main" val="2703052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D9D5-358F-9D4A-B9D4-79EFC312DD91}"/>
              </a:ext>
            </a:extLst>
          </p:cNvPr>
          <p:cNvSpPr>
            <a:spLocks noGrp="1"/>
          </p:cNvSpPr>
          <p:nvPr>
            <p:ph type="title"/>
          </p:nvPr>
        </p:nvSpPr>
        <p:spPr/>
        <p:txBody>
          <a:bodyPr/>
          <a:lstStyle/>
          <a:p>
            <a:r>
              <a:rPr lang="en-SK" dirty="0"/>
              <a:t>Pod (workload resource)</a:t>
            </a:r>
          </a:p>
        </p:txBody>
      </p:sp>
      <p:sp>
        <p:nvSpPr>
          <p:cNvPr id="3" name="Content Placeholder 2">
            <a:extLst>
              <a:ext uri="{FF2B5EF4-FFF2-40B4-BE49-F238E27FC236}">
                <a16:creationId xmlns:a16="http://schemas.microsoft.com/office/drawing/2014/main" id="{C9C0958A-5443-2D3B-56AA-0E3F8155C3CE}"/>
              </a:ext>
            </a:extLst>
          </p:cNvPr>
          <p:cNvSpPr>
            <a:spLocks noGrp="1"/>
          </p:cNvSpPr>
          <p:nvPr>
            <p:ph idx="1"/>
          </p:nvPr>
        </p:nvSpPr>
        <p:spPr/>
        <p:txBody>
          <a:bodyPr/>
          <a:lstStyle/>
          <a:p>
            <a:r>
              <a:rPr lang="en-GB" dirty="0"/>
              <a:t>The whole point of Kubernetes is to orchestrate the life cycle of a container. We do not interact with containers. Instead, </a:t>
            </a:r>
            <a:r>
              <a:rPr lang="en-GB" b="1" dirty="0"/>
              <a:t>the smallest unit we can work with is a Pod</a:t>
            </a:r>
            <a:r>
              <a:rPr lang="en-GB" dirty="0"/>
              <a:t>,</a:t>
            </a:r>
          </a:p>
          <a:p>
            <a:r>
              <a:rPr lang="en-GB" dirty="0"/>
              <a:t>Multi-container PODs</a:t>
            </a:r>
          </a:p>
          <a:p>
            <a:pPr lvl="1"/>
            <a:r>
              <a:rPr lang="en-GB" dirty="0"/>
              <a:t>Share network and storage resources.</a:t>
            </a:r>
          </a:p>
          <a:p>
            <a:pPr lvl="1"/>
            <a:r>
              <a:rPr lang="en-GB" dirty="0"/>
              <a:t>There is only one IP address per Pod with most network plugins. To communicate with each other, they can use IPC, the loopback interface, or a shared filesystem.</a:t>
            </a:r>
          </a:p>
          <a:p>
            <a:pPr lvl="1"/>
            <a:r>
              <a:rPr lang="en-GB" dirty="0"/>
              <a:t>Patterns: sidecar (i.e. logging agent), adapter (i.e. data processor), ambassador (i.e. proxy).</a:t>
            </a:r>
          </a:p>
          <a:p>
            <a:pPr lvl="1"/>
            <a:r>
              <a:rPr lang="en-GB" dirty="0"/>
              <a:t>Init containers: They are are run before the app containers are started.</a:t>
            </a:r>
          </a:p>
          <a:p>
            <a:pPr lvl="2"/>
            <a:r>
              <a:rPr lang="en-GB" dirty="0"/>
              <a:t>Init containers always run to completion.</a:t>
            </a:r>
          </a:p>
          <a:p>
            <a:pPr lvl="2"/>
            <a:r>
              <a:rPr lang="en-GB" dirty="0"/>
              <a:t>Each </a:t>
            </a:r>
            <a:r>
              <a:rPr lang="en-GB" dirty="0" err="1"/>
              <a:t>init</a:t>
            </a:r>
            <a:r>
              <a:rPr lang="en-GB" dirty="0"/>
              <a:t> container must complete successfully before the next one starts.</a:t>
            </a:r>
          </a:p>
          <a:p>
            <a:endParaRPr lang="en-SK" dirty="0"/>
          </a:p>
        </p:txBody>
      </p:sp>
      <p:sp>
        <p:nvSpPr>
          <p:cNvPr id="4" name="Footer Placeholder 3">
            <a:extLst>
              <a:ext uri="{FF2B5EF4-FFF2-40B4-BE49-F238E27FC236}">
                <a16:creationId xmlns:a16="http://schemas.microsoft.com/office/drawing/2014/main" id="{1234571D-4B2E-1ABF-C115-2460ED357742}"/>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DBFF7E7C-F694-C84C-DA1A-E2F442B5849B}"/>
              </a:ext>
            </a:extLst>
          </p:cNvPr>
          <p:cNvSpPr>
            <a:spLocks noGrp="1"/>
          </p:cNvSpPr>
          <p:nvPr>
            <p:ph type="sldNum" sz="quarter" idx="12"/>
          </p:nvPr>
        </p:nvSpPr>
        <p:spPr/>
        <p:txBody>
          <a:bodyPr/>
          <a:lstStyle/>
          <a:p>
            <a:fld id="{F3BA6A0D-4A37-486A-B1E4-7797A7C8866C}" type="slidenum">
              <a:rPr lang="cs-CZ" smtClean="0"/>
              <a:t>18</a:t>
            </a:fld>
            <a:endParaRPr lang="cs-CZ"/>
          </a:p>
        </p:txBody>
      </p:sp>
      <p:pic>
        <p:nvPicPr>
          <p:cNvPr id="1030" name="Picture 6">
            <a:extLst>
              <a:ext uri="{FF2B5EF4-FFF2-40B4-BE49-F238E27FC236}">
                <a16:creationId xmlns:a16="http://schemas.microsoft.com/office/drawing/2014/main" id="{66A932FB-8709-1730-761B-B2FD832CB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697" y="4747872"/>
            <a:ext cx="37084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19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7F5D-FB80-03FA-5387-EE2B7748BEFA}"/>
              </a:ext>
            </a:extLst>
          </p:cNvPr>
          <p:cNvSpPr>
            <a:spLocks noGrp="1"/>
          </p:cNvSpPr>
          <p:nvPr>
            <p:ph type="title"/>
          </p:nvPr>
        </p:nvSpPr>
        <p:spPr/>
        <p:txBody>
          <a:bodyPr/>
          <a:lstStyle/>
          <a:p>
            <a:r>
              <a:rPr lang="en-SK" dirty="0"/>
              <a:t>Pod</a:t>
            </a:r>
          </a:p>
        </p:txBody>
      </p:sp>
      <p:sp>
        <p:nvSpPr>
          <p:cNvPr id="3" name="Content Placeholder 2">
            <a:extLst>
              <a:ext uri="{FF2B5EF4-FFF2-40B4-BE49-F238E27FC236}">
                <a16:creationId xmlns:a16="http://schemas.microsoft.com/office/drawing/2014/main" id="{7EB916AF-283B-1A8E-A8B4-4808282EF43C}"/>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Examples 1-4</a:t>
            </a:r>
            <a:endParaRPr lang="en-GB" dirty="0">
              <a:effectLst/>
              <a:latin typeface="Courier New" panose="02070309020205020404" pitchFamily="49" charset="0"/>
              <a:cs typeface="Courier New" panose="02070309020205020404" pitchFamily="49" charset="0"/>
            </a:endParaRPr>
          </a:p>
          <a:p>
            <a:pPr marL="108000" indent="0">
              <a:buNone/>
            </a:pPr>
            <a:endParaRPr lang="en-GB" dirty="0">
              <a:effectLst/>
              <a:latin typeface="Helvetica Neue" panose="02000503000000020004" pitchFamily="2" charset="0"/>
            </a:endParaRPr>
          </a:p>
          <a:p>
            <a:endParaRPr lang="en-GB" dirty="0">
              <a:effectLst/>
              <a:latin typeface="Helvetica Neue" panose="02000503000000020004" pitchFamily="2" charset="0"/>
            </a:endParaRPr>
          </a:p>
          <a:p>
            <a:endParaRPr lang="en-SK" dirty="0"/>
          </a:p>
        </p:txBody>
      </p:sp>
      <p:sp>
        <p:nvSpPr>
          <p:cNvPr id="4" name="Footer Placeholder 3">
            <a:extLst>
              <a:ext uri="{FF2B5EF4-FFF2-40B4-BE49-F238E27FC236}">
                <a16:creationId xmlns:a16="http://schemas.microsoft.com/office/drawing/2014/main" id="{030BD15E-D33B-693B-09C5-46093748F5EE}"/>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88031898-260D-6B51-430A-A4DF66DCA14B}"/>
              </a:ext>
            </a:extLst>
          </p:cNvPr>
          <p:cNvSpPr>
            <a:spLocks noGrp="1"/>
          </p:cNvSpPr>
          <p:nvPr>
            <p:ph type="sldNum" sz="quarter" idx="12"/>
          </p:nvPr>
        </p:nvSpPr>
        <p:spPr/>
        <p:txBody>
          <a:bodyPr/>
          <a:lstStyle/>
          <a:p>
            <a:fld id="{F3BA6A0D-4A37-486A-B1E4-7797A7C8866C}" type="slidenum">
              <a:rPr lang="cs-CZ" smtClean="0"/>
              <a:t>19</a:t>
            </a:fld>
            <a:endParaRPr lang="cs-CZ"/>
          </a:p>
        </p:txBody>
      </p:sp>
      <p:pic>
        <p:nvPicPr>
          <p:cNvPr id="6" name="Graphic 5" descr="Cmd Terminal with solid fill">
            <a:extLst>
              <a:ext uri="{FF2B5EF4-FFF2-40B4-BE49-F238E27FC236}">
                <a16:creationId xmlns:a16="http://schemas.microsoft.com/office/drawing/2014/main" id="{20ED8B58-0497-0FD6-2F7F-8236E28120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3961" y="198730"/>
            <a:ext cx="914400" cy="914400"/>
          </a:xfrm>
          <a:prstGeom prst="rect">
            <a:avLst/>
          </a:prstGeom>
        </p:spPr>
      </p:pic>
    </p:spTree>
    <p:extLst>
      <p:ext uri="{BB962C8B-B14F-4D97-AF65-F5344CB8AC3E}">
        <p14:creationId xmlns:p14="http://schemas.microsoft.com/office/powerpoint/2010/main" val="95352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adpis 9"/>
          <p:cNvSpPr>
            <a:spLocks noGrp="1"/>
          </p:cNvSpPr>
          <p:nvPr>
            <p:ph type="title"/>
          </p:nvPr>
        </p:nvSpPr>
        <p:spPr/>
        <p:txBody>
          <a:bodyPr/>
          <a:lstStyle/>
          <a:p>
            <a:r>
              <a:rPr lang="cs-CZ" dirty="0"/>
              <a:t>Agenda</a:t>
            </a:r>
          </a:p>
        </p:txBody>
      </p:sp>
      <p:sp>
        <p:nvSpPr>
          <p:cNvPr id="11" name="Zástupný symbol pro obsah 10"/>
          <p:cNvSpPr>
            <a:spLocks noGrp="1"/>
          </p:cNvSpPr>
          <p:nvPr>
            <p:ph idx="1"/>
          </p:nvPr>
        </p:nvSpPr>
        <p:spPr/>
        <p:txBody>
          <a:bodyPr/>
          <a:lstStyle/>
          <a:p>
            <a:r>
              <a:rPr lang="en-US" dirty="0"/>
              <a:t>Recapitulation – Kubernetes definition and components</a:t>
            </a:r>
          </a:p>
          <a:p>
            <a:r>
              <a:rPr lang="en-US" dirty="0"/>
              <a:t>Monolithic architecture / Microservices / </a:t>
            </a:r>
            <a:r>
              <a:rPr lang="en-US" dirty="0" err="1"/>
              <a:t>Nanoservices</a:t>
            </a:r>
            <a:r>
              <a:rPr lang="en-US" dirty="0"/>
              <a:t> / Functions / Serverless</a:t>
            </a:r>
          </a:p>
          <a:p>
            <a:r>
              <a:rPr lang="en-US" dirty="0"/>
              <a:t>Kubernetes Objects – theory &amp; practice</a:t>
            </a:r>
          </a:p>
        </p:txBody>
      </p:sp>
      <p:sp>
        <p:nvSpPr>
          <p:cNvPr id="5" name="Zástupný symbol pro zápatí 4"/>
          <p:cNvSpPr>
            <a:spLocks noGrp="1"/>
          </p:cNvSpPr>
          <p:nvPr>
            <p:ph type="ftr" sz="quarter" idx="11"/>
          </p:nvPr>
        </p:nvSpPr>
        <p:spPr/>
        <p:txBody>
          <a:bodyPr/>
          <a:lstStyle/>
          <a:p>
            <a:r>
              <a:rPr lang="cs-CZ"/>
              <a:t>Copyright © </a:t>
            </a:r>
            <a:r>
              <a:rPr lang="en-US"/>
              <a:t>Unicorn Top Gun Academy</a:t>
            </a:r>
            <a:endParaRPr lang="cs-CZ" dirty="0"/>
          </a:p>
        </p:txBody>
      </p:sp>
      <p:sp>
        <p:nvSpPr>
          <p:cNvPr id="6" name="Zástupný symbol pro číslo snímku 5"/>
          <p:cNvSpPr>
            <a:spLocks noGrp="1"/>
          </p:cNvSpPr>
          <p:nvPr>
            <p:ph type="sldNum" sz="quarter" idx="12"/>
          </p:nvPr>
        </p:nvSpPr>
        <p:spPr/>
        <p:txBody>
          <a:bodyPr/>
          <a:lstStyle/>
          <a:p>
            <a:fld id="{F3BA6A0D-4A37-486A-B1E4-7797A7C8866C}" type="slidenum">
              <a:rPr lang="cs-CZ" smtClean="0"/>
              <a:t>2</a:t>
            </a:fld>
            <a:endParaRPr lang="cs-CZ"/>
          </a:p>
        </p:txBody>
      </p:sp>
    </p:spTree>
    <p:extLst>
      <p:ext uri="{BB962C8B-B14F-4D97-AF65-F5344CB8AC3E}">
        <p14:creationId xmlns:p14="http://schemas.microsoft.com/office/powerpoint/2010/main" val="419281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7F5D-FB80-03FA-5387-EE2B7748BEFA}"/>
              </a:ext>
            </a:extLst>
          </p:cNvPr>
          <p:cNvSpPr>
            <a:spLocks noGrp="1"/>
          </p:cNvSpPr>
          <p:nvPr>
            <p:ph type="title"/>
          </p:nvPr>
        </p:nvSpPr>
        <p:spPr/>
        <p:txBody>
          <a:bodyPr/>
          <a:lstStyle/>
          <a:p>
            <a:r>
              <a:rPr lang="en-SK" dirty="0"/>
              <a:t>Deployment (workload resource)</a:t>
            </a:r>
          </a:p>
        </p:txBody>
      </p:sp>
      <p:sp>
        <p:nvSpPr>
          <p:cNvPr id="3" name="Content Placeholder 2">
            <a:extLst>
              <a:ext uri="{FF2B5EF4-FFF2-40B4-BE49-F238E27FC236}">
                <a16:creationId xmlns:a16="http://schemas.microsoft.com/office/drawing/2014/main" id="{7EB916AF-283B-1A8E-A8B4-4808282EF43C}"/>
              </a:ext>
            </a:extLst>
          </p:cNvPr>
          <p:cNvSpPr>
            <a:spLocks noGrp="1"/>
          </p:cNvSpPr>
          <p:nvPr>
            <p:ph idx="1"/>
          </p:nvPr>
        </p:nvSpPr>
        <p:spPr/>
        <p:txBody>
          <a:bodyPr/>
          <a:lstStyle/>
          <a:p>
            <a:r>
              <a:rPr lang="en-GB" dirty="0"/>
              <a:t>A </a:t>
            </a:r>
            <a:r>
              <a:rPr lang="en-GB" b="1" dirty="0"/>
              <a:t>Deployment</a:t>
            </a:r>
            <a:r>
              <a:rPr lang="en-GB" dirty="0"/>
              <a:t> provides declarative updates for Pods and </a:t>
            </a:r>
            <a:r>
              <a:rPr lang="en-GB" dirty="0" err="1"/>
              <a:t>ReplicaSets</a:t>
            </a:r>
            <a:r>
              <a:rPr lang="en-GB" dirty="0"/>
              <a:t>,</a:t>
            </a:r>
          </a:p>
          <a:p>
            <a:r>
              <a:rPr lang="en-GB" dirty="0"/>
              <a:t>You describe a desired state in a Deployment, and the Deployment Controller changes the actual state to the desired state at a controlled rate,</a:t>
            </a:r>
          </a:p>
          <a:p>
            <a:endParaRPr lang="en-SK" dirty="0"/>
          </a:p>
        </p:txBody>
      </p:sp>
      <p:sp>
        <p:nvSpPr>
          <p:cNvPr id="4" name="Footer Placeholder 3">
            <a:extLst>
              <a:ext uri="{FF2B5EF4-FFF2-40B4-BE49-F238E27FC236}">
                <a16:creationId xmlns:a16="http://schemas.microsoft.com/office/drawing/2014/main" id="{030BD15E-D33B-693B-09C5-46093748F5EE}"/>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88031898-260D-6B51-430A-A4DF66DCA14B}"/>
              </a:ext>
            </a:extLst>
          </p:cNvPr>
          <p:cNvSpPr>
            <a:spLocks noGrp="1"/>
          </p:cNvSpPr>
          <p:nvPr>
            <p:ph type="sldNum" sz="quarter" idx="12"/>
          </p:nvPr>
        </p:nvSpPr>
        <p:spPr/>
        <p:txBody>
          <a:bodyPr/>
          <a:lstStyle/>
          <a:p>
            <a:fld id="{F3BA6A0D-4A37-486A-B1E4-7797A7C8866C}" type="slidenum">
              <a:rPr lang="cs-CZ" smtClean="0"/>
              <a:t>20</a:t>
            </a:fld>
            <a:endParaRPr lang="cs-CZ"/>
          </a:p>
        </p:txBody>
      </p:sp>
      <p:pic>
        <p:nvPicPr>
          <p:cNvPr id="2052" name="Picture 4">
            <a:extLst>
              <a:ext uri="{FF2B5EF4-FFF2-40B4-BE49-F238E27FC236}">
                <a16:creationId xmlns:a16="http://schemas.microsoft.com/office/drawing/2014/main" id="{5B6B0E24-0569-2F94-2E26-C4B6BBB37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006" y="2254758"/>
            <a:ext cx="57404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630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72DD-08DD-8AB1-3E8E-38373588D2A4}"/>
              </a:ext>
            </a:extLst>
          </p:cNvPr>
          <p:cNvSpPr>
            <a:spLocks noGrp="1"/>
          </p:cNvSpPr>
          <p:nvPr>
            <p:ph type="title"/>
          </p:nvPr>
        </p:nvSpPr>
        <p:spPr/>
        <p:txBody>
          <a:bodyPr/>
          <a:lstStyle/>
          <a:p>
            <a:r>
              <a:rPr lang="en-SK" dirty="0"/>
              <a:t>Deployment (workload resource)</a:t>
            </a:r>
          </a:p>
        </p:txBody>
      </p:sp>
      <p:sp>
        <p:nvSpPr>
          <p:cNvPr id="3" name="Content Placeholder 2">
            <a:extLst>
              <a:ext uri="{FF2B5EF4-FFF2-40B4-BE49-F238E27FC236}">
                <a16:creationId xmlns:a16="http://schemas.microsoft.com/office/drawing/2014/main" id="{2DCEC60B-C54D-AE5F-56F0-51F31FE7B9A1}"/>
              </a:ext>
            </a:extLst>
          </p:cNvPr>
          <p:cNvSpPr>
            <a:spLocks noGrp="1"/>
          </p:cNvSpPr>
          <p:nvPr>
            <p:ph idx="1"/>
          </p:nvPr>
        </p:nvSpPr>
        <p:spPr/>
        <p:txBody>
          <a:bodyPr/>
          <a:lstStyle/>
          <a:p>
            <a:r>
              <a:rPr lang="en-GB" dirty="0"/>
              <a:t>Typical use cases:</a:t>
            </a:r>
          </a:p>
          <a:p>
            <a:pPr lvl="1"/>
            <a:r>
              <a:rPr lang="en-GB" dirty="0"/>
              <a:t>Create a Deployment to rollout a </a:t>
            </a:r>
            <a:r>
              <a:rPr lang="en-GB" dirty="0" err="1"/>
              <a:t>ReplicaSet</a:t>
            </a:r>
            <a:r>
              <a:rPr lang="en-GB" dirty="0"/>
              <a:t>,</a:t>
            </a:r>
          </a:p>
          <a:p>
            <a:pPr lvl="1"/>
            <a:r>
              <a:rPr lang="en-GB" dirty="0"/>
              <a:t>Declare the new state of the Pods by updating the </a:t>
            </a:r>
            <a:r>
              <a:rPr lang="en-GB" dirty="0" err="1"/>
              <a:t>PodTemplateSpec</a:t>
            </a:r>
            <a:r>
              <a:rPr lang="en-GB" dirty="0"/>
              <a:t> of the Deployment,</a:t>
            </a:r>
          </a:p>
          <a:p>
            <a:pPr lvl="2"/>
            <a:r>
              <a:rPr lang="en-GB" dirty="0"/>
              <a:t>A new </a:t>
            </a:r>
            <a:r>
              <a:rPr lang="en-GB" dirty="0" err="1"/>
              <a:t>ReplicaSet</a:t>
            </a:r>
            <a:r>
              <a:rPr lang="en-GB" dirty="0"/>
              <a:t> is created, and the Deployment manages moving the Pods from the old </a:t>
            </a:r>
            <a:r>
              <a:rPr lang="en-GB" dirty="0" err="1"/>
              <a:t>ReplicaSet</a:t>
            </a:r>
            <a:r>
              <a:rPr lang="en-GB" dirty="0"/>
              <a:t> to the new one at a controlled rate,</a:t>
            </a:r>
          </a:p>
          <a:p>
            <a:pPr lvl="1"/>
            <a:r>
              <a:rPr lang="en-GB" dirty="0"/>
              <a:t>Rollback to an earlier Deployment revision if the current state of the Deployment is not stable,</a:t>
            </a:r>
          </a:p>
          <a:p>
            <a:pPr lvl="1"/>
            <a:r>
              <a:rPr lang="en-GB" dirty="0"/>
              <a:t>Scale up the Deployment to facilitate more load,</a:t>
            </a:r>
          </a:p>
          <a:p>
            <a:pPr lvl="1"/>
            <a:r>
              <a:rPr lang="en-GB" dirty="0"/>
              <a:t>Pause the Deployment to apply multiple fixes to its </a:t>
            </a:r>
            <a:r>
              <a:rPr lang="en-GB" dirty="0" err="1"/>
              <a:t>PodTemplateSpec</a:t>
            </a:r>
            <a:r>
              <a:rPr lang="en-GB" dirty="0"/>
              <a:t> and then resume it to start a new rollout,</a:t>
            </a:r>
          </a:p>
          <a:p>
            <a:pPr lvl="1"/>
            <a:r>
              <a:rPr lang="en-GB" dirty="0"/>
              <a:t>Use the status of the Deployment as an indicator that a rollout has stuck,</a:t>
            </a:r>
          </a:p>
          <a:p>
            <a:pPr lvl="1"/>
            <a:r>
              <a:rPr lang="en-GB" dirty="0"/>
              <a:t>Clean up older </a:t>
            </a:r>
            <a:r>
              <a:rPr lang="en-GB" dirty="0" err="1"/>
              <a:t>ReplicaSets</a:t>
            </a:r>
            <a:r>
              <a:rPr lang="en-GB" dirty="0"/>
              <a:t> that you don't need anymore.</a:t>
            </a:r>
          </a:p>
          <a:p>
            <a:r>
              <a:rPr lang="en-GB" dirty="0">
                <a:latin typeface="Courier New" panose="02070309020205020404" pitchFamily="49" charset="0"/>
                <a:cs typeface="Courier New" panose="02070309020205020404" pitchFamily="49" charset="0"/>
              </a:rPr>
              <a:t>Example 5</a:t>
            </a:r>
            <a:endParaRPr lang="en-SK"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4AB87457-7C32-F373-E481-9C6B42D53E2B}"/>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10DFCC88-9ADB-B11D-3A9D-33B9FC097E23}"/>
              </a:ext>
            </a:extLst>
          </p:cNvPr>
          <p:cNvSpPr>
            <a:spLocks noGrp="1"/>
          </p:cNvSpPr>
          <p:nvPr>
            <p:ph type="sldNum" sz="quarter" idx="12"/>
          </p:nvPr>
        </p:nvSpPr>
        <p:spPr/>
        <p:txBody>
          <a:bodyPr/>
          <a:lstStyle/>
          <a:p>
            <a:fld id="{F3BA6A0D-4A37-486A-B1E4-7797A7C8866C}" type="slidenum">
              <a:rPr lang="cs-CZ" smtClean="0"/>
              <a:t>21</a:t>
            </a:fld>
            <a:endParaRPr lang="cs-CZ"/>
          </a:p>
        </p:txBody>
      </p:sp>
      <p:pic>
        <p:nvPicPr>
          <p:cNvPr id="6" name="Graphic 5" descr="Cmd Terminal with solid fill">
            <a:extLst>
              <a:ext uri="{FF2B5EF4-FFF2-40B4-BE49-F238E27FC236}">
                <a16:creationId xmlns:a16="http://schemas.microsoft.com/office/drawing/2014/main" id="{FB1078EA-9823-84CF-75DC-CBAB2FA4FA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0055" y="5193743"/>
            <a:ext cx="914400" cy="914400"/>
          </a:xfrm>
          <a:prstGeom prst="rect">
            <a:avLst/>
          </a:prstGeom>
        </p:spPr>
      </p:pic>
    </p:spTree>
    <p:extLst>
      <p:ext uri="{BB962C8B-B14F-4D97-AF65-F5344CB8AC3E}">
        <p14:creationId xmlns:p14="http://schemas.microsoft.com/office/powerpoint/2010/main" val="950863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65A0-AE09-DF94-56BC-00E681909C2C}"/>
              </a:ext>
            </a:extLst>
          </p:cNvPr>
          <p:cNvSpPr>
            <a:spLocks noGrp="1"/>
          </p:cNvSpPr>
          <p:nvPr>
            <p:ph type="title"/>
          </p:nvPr>
        </p:nvSpPr>
        <p:spPr/>
        <p:txBody>
          <a:bodyPr/>
          <a:lstStyle/>
          <a:p>
            <a:r>
              <a:rPr lang="en-SK" dirty="0"/>
              <a:t>DNS in K8S (PODs)</a:t>
            </a:r>
          </a:p>
        </p:txBody>
      </p:sp>
      <p:sp>
        <p:nvSpPr>
          <p:cNvPr id="3" name="Content Placeholder 2">
            <a:extLst>
              <a:ext uri="{FF2B5EF4-FFF2-40B4-BE49-F238E27FC236}">
                <a16:creationId xmlns:a16="http://schemas.microsoft.com/office/drawing/2014/main" id="{93607073-BED4-A259-F11D-AD7F9A7B3541}"/>
              </a:ext>
            </a:extLst>
          </p:cNvPr>
          <p:cNvSpPr>
            <a:spLocks noGrp="1"/>
          </p:cNvSpPr>
          <p:nvPr>
            <p:ph idx="1"/>
          </p:nvPr>
        </p:nvSpPr>
        <p:spPr/>
        <p:txBody>
          <a:bodyPr/>
          <a:lstStyle/>
          <a:p>
            <a:pPr algn="l"/>
            <a:r>
              <a:rPr lang="en-GB" b="0" i="0" dirty="0">
                <a:solidFill>
                  <a:srgbClr val="222222"/>
                </a:solidFill>
                <a:effectLst/>
              </a:rPr>
              <a:t>In general, a Pod has the following DNS resolution:</a:t>
            </a:r>
          </a:p>
          <a:p>
            <a:pPr lvl="1"/>
            <a:r>
              <a:rPr lang="en-GB" b="0" i="0" dirty="0">
                <a:solidFill>
                  <a:srgbClr val="222222"/>
                </a:solidFill>
                <a:effectLst/>
                <a:latin typeface="Courier New" panose="02070309020205020404" pitchFamily="49" charset="0"/>
                <a:cs typeface="Courier New" panose="02070309020205020404" pitchFamily="49" charset="0"/>
              </a:rPr>
              <a:t>pod-</a:t>
            </a:r>
            <a:r>
              <a:rPr lang="en-GB" b="0" i="0" dirty="0" err="1">
                <a:solidFill>
                  <a:srgbClr val="222222"/>
                </a:solidFill>
                <a:effectLst/>
                <a:latin typeface="Courier New" panose="02070309020205020404" pitchFamily="49" charset="0"/>
                <a:cs typeface="Courier New" panose="02070309020205020404" pitchFamily="49" charset="0"/>
              </a:rPr>
              <a:t>ip</a:t>
            </a:r>
            <a:r>
              <a:rPr lang="en-GB" b="0" i="0" dirty="0">
                <a:solidFill>
                  <a:srgbClr val="222222"/>
                </a:solidFill>
                <a:effectLst/>
                <a:latin typeface="Courier New" panose="02070309020205020404" pitchFamily="49" charset="0"/>
                <a:cs typeface="Courier New" panose="02070309020205020404" pitchFamily="49" charset="0"/>
              </a:rPr>
              <a:t>-</a:t>
            </a:r>
            <a:r>
              <a:rPr lang="en-GB" b="0" i="0" dirty="0" err="1">
                <a:solidFill>
                  <a:srgbClr val="222222"/>
                </a:solidFill>
                <a:effectLst/>
                <a:latin typeface="Courier New" panose="02070309020205020404" pitchFamily="49" charset="0"/>
                <a:cs typeface="Courier New" panose="02070309020205020404" pitchFamily="49" charset="0"/>
              </a:rPr>
              <a:t>address.my-namespace.pod.cluster-domain.example</a:t>
            </a:r>
            <a:r>
              <a:rPr lang="en-GB" b="0" i="0" dirty="0">
                <a:solidFill>
                  <a:srgbClr val="222222"/>
                </a:solidFill>
                <a:effectLst/>
                <a:latin typeface="Courier New" panose="02070309020205020404" pitchFamily="49" charset="0"/>
                <a:cs typeface="Courier New" panose="02070309020205020404" pitchFamily="49" charset="0"/>
              </a:rPr>
              <a:t>.</a:t>
            </a:r>
          </a:p>
          <a:p>
            <a:pPr algn="l"/>
            <a:r>
              <a:rPr lang="en-GB" b="0" i="0" dirty="0">
                <a:solidFill>
                  <a:srgbClr val="222222"/>
                </a:solidFill>
                <a:effectLst/>
              </a:rPr>
              <a:t>For example, if a Pod in the default namespace has the IP address 172.17.0.3, and the domain name for your cluster is </a:t>
            </a:r>
            <a:r>
              <a:rPr lang="en-GB" b="0" i="0" dirty="0" err="1">
                <a:solidFill>
                  <a:srgbClr val="222222"/>
                </a:solidFill>
                <a:effectLst/>
              </a:rPr>
              <a:t>cluster.local</a:t>
            </a:r>
            <a:r>
              <a:rPr lang="en-GB" b="0" i="0" dirty="0">
                <a:solidFill>
                  <a:srgbClr val="222222"/>
                </a:solidFill>
                <a:effectLst/>
              </a:rPr>
              <a:t>, then the Pod has a DNS name:</a:t>
            </a:r>
          </a:p>
          <a:p>
            <a:pPr lvl="1"/>
            <a:r>
              <a:rPr lang="en-GB" b="0" i="0" dirty="0">
                <a:solidFill>
                  <a:srgbClr val="222222"/>
                </a:solidFill>
                <a:effectLst/>
                <a:latin typeface="Courier New" panose="02070309020205020404" pitchFamily="49" charset="0"/>
                <a:cs typeface="Courier New" panose="02070309020205020404" pitchFamily="49" charset="0"/>
              </a:rPr>
              <a:t>172-17-0-3.default.pod.cluster.local.</a:t>
            </a:r>
          </a:p>
          <a:p>
            <a:endParaRPr lang="en-SK" dirty="0"/>
          </a:p>
        </p:txBody>
      </p:sp>
      <p:sp>
        <p:nvSpPr>
          <p:cNvPr id="4" name="Footer Placeholder 3">
            <a:extLst>
              <a:ext uri="{FF2B5EF4-FFF2-40B4-BE49-F238E27FC236}">
                <a16:creationId xmlns:a16="http://schemas.microsoft.com/office/drawing/2014/main" id="{126DD7DA-4AD3-7A4C-1AE7-4D1B06B40DB2}"/>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6BFAC382-866C-6E08-0462-91834E249342}"/>
              </a:ext>
            </a:extLst>
          </p:cNvPr>
          <p:cNvSpPr>
            <a:spLocks noGrp="1"/>
          </p:cNvSpPr>
          <p:nvPr>
            <p:ph type="sldNum" sz="quarter" idx="12"/>
          </p:nvPr>
        </p:nvSpPr>
        <p:spPr/>
        <p:txBody>
          <a:bodyPr/>
          <a:lstStyle/>
          <a:p>
            <a:fld id="{F3BA6A0D-4A37-486A-B1E4-7797A7C8866C}" type="slidenum">
              <a:rPr lang="cs-CZ" smtClean="0"/>
              <a:t>22</a:t>
            </a:fld>
            <a:endParaRPr lang="cs-CZ"/>
          </a:p>
        </p:txBody>
      </p:sp>
      <p:pic>
        <p:nvPicPr>
          <p:cNvPr id="6" name="Graphic 5" descr="Cmd Terminal with solid fill">
            <a:extLst>
              <a:ext uri="{FF2B5EF4-FFF2-40B4-BE49-F238E27FC236}">
                <a16:creationId xmlns:a16="http://schemas.microsoft.com/office/drawing/2014/main" id="{6E85B7A3-B0BA-4639-7CFB-C0D107544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39261" y="2743994"/>
            <a:ext cx="914400" cy="914400"/>
          </a:xfrm>
          <a:prstGeom prst="rect">
            <a:avLst/>
          </a:prstGeom>
        </p:spPr>
      </p:pic>
    </p:spTree>
    <p:extLst>
      <p:ext uri="{BB962C8B-B14F-4D97-AF65-F5344CB8AC3E}">
        <p14:creationId xmlns:p14="http://schemas.microsoft.com/office/powerpoint/2010/main" val="283328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1B5D-F45E-4389-5602-109659E26F21}"/>
              </a:ext>
            </a:extLst>
          </p:cNvPr>
          <p:cNvSpPr>
            <a:spLocks noGrp="1"/>
          </p:cNvSpPr>
          <p:nvPr>
            <p:ph type="title"/>
          </p:nvPr>
        </p:nvSpPr>
        <p:spPr>
          <a:xfrm>
            <a:off x="335958" y="261430"/>
            <a:ext cx="11518499" cy="685985"/>
          </a:xfrm>
        </p:spPr>
        <p:txBody>
          <a:bodyPr anchor="ctr">
            <a:normAutofit/>
          </a:bodyPr>
          <a:lstStyle/>
          <a:p>
            <a:pPr>
              <a:lnSpc>
                <a:spcPct val="90000"/>
              </a:lnSpc>
            </a:pPr>
            <a:r>
              <a:rPr lang="en-SK"/>
              <a:t>Service Resources</a:t>
            </a:r>
          </a:p>
        </p:txBody>
      </p:sp>
      <p:sp>
        <p:nvSpPr>
          <p:cNvPr id="3" name="Content Placeholder 2">
            <a:extLst>
              <a:ext uri="{FF2B5EF4-FFF2-40B4-BE49-F238E27FC236}">
                <a16:creationId xmlns:a16="http://schemas.microsoft.com/office/drawing/2014/main" id="{E43735E0-ED70-0842-9279-BFA4B7AA4A7E}"/>
              </a:ext>
            </a:extLst>
          </p:cNvPr>
          <p:cNvSpPr>
            <a:spLocks noGrp="1"/>
          </p:cNvSpPr>
          <p:nvPr>
            <p:ph sz="half" idx="1"/>
          </p:nvPr>
        </p:nvSpPr>
        <p:spPr>
          <a:xfrm>
            <a:off x="335214" y="1084287"/>
            <a:ext cx="6598191" cy="5279708"/>
          </a:xfrm>
        </p:spPr>
        <p:txBody>
          <a:bodyPr>
            <a:normAutofit lnSpcReduction="10000"/>
          </a:bodyPr>
          <a:lstStyle/>
          <a:p>
            <a:pPr>
              <a:lnSpc>
                <a:spcPct val="90000"/>
              </a:lnSpc>
            </a:pPr>
            <a:r>
              <a:rPr lang="en-SK" sz="2000" dirty="0"/>
              <a:t>Service</a:t>
            </a:r>
          </a:p>
          <a:p>
            <a:pPr lvl="1">
              <a:lnSpc>
                <a:spcPct val="90000"/>
              </a:lnSpc>
            </a:pPr>
            <a:r>
              <a:rPr lang="en-GB" b="1" dirty="0"/>
              <a:t>Service</a:t>
            </a:r>
            <a:r>
              <a:rPr lang="en-GB" dirty="0"/>
              <a:t> is an abstract way to expose an application running on a set of Pods as a network service. With Kubernetes you don't need to modify your application to use an unfamiliar service discovery mechanism. Kubernetes gives Pods their own IP addresses and a single DNS name for a set of Pods and can load-balance across them.</a:t>
            </a:r>
          </a:p>
          <a:p>
            <a:pPr lvl="1">
              <a:lnSpc>
                <a:spcPct val="90000"/>
              </a:lnSpc>
            </a:pPr>
            <a:r>
              <a:rPr lang="en-GB" dirty="0"/>
              <a:t>Types:</a:t>
            </a:r>
          </a:p>
          <a:p>
            <a:pPr lvl="2">
              <a:lnSpc>
                <a:spcPct val="90000"/>
              </a:lnSpc>
            </a:pPr>
            <a:r>
              <a:rPr lang="en-GB" sz="2000" dirty="0" err="1"/>
              <a:t>ClusterIP</a:t>
            </a:r>
            <a:r>
              <a:rPr lang="en-GB" sz="2000" dirty="0"/>
              <a:t> – expose app only inside cluster</a:t>
            </a:r>
          </a:p>
          <a:p>
            <a:pPr lvl="2">
              <a:lnSpc>
                <a:spcPct val="90000"/>
              </a:lnSpc>
            </a:pPr>
            <a:r>
              <a:rPr lang="en-GB" sz="2000" dirty="0" err="1"/>
              <a:t>NodePort</a:t>
            </a:r>
            <a:r>
              <a:rPr lang="en-GB" sz="2000" dirty="0"/>
              <a:t> – expose app to node IP</a:t>
            </a:r>
          </a:p>
          <a:p>
            <a:pPr lvl="2">
              <a:lnSpc>
                <a:spcPct val="90000"/>
              </a:lnSpc>
            </a:pPr>
            <a:r>
              <a:rPr lang="en-GB" sz="2000" dirty="0" err="1"/>
              <a:t>Loadbalancer</a:t>
            </a:r>
            <a:r>
              <a:rPr lang="en-GB" sz="2000" dirty="0"/>
              <a:t> – only for public clouds azure, google cloud etc. It will create </a:t>
            </a:r>
            <a:r>
              <a:rPr lang="en-GB" sz="2000" dirty="0" err="1"/>
              <a:t>loadbalancer</a:t>
            </a:r>
            <a:r>
              <a:rPr lang="en-GB" sz="2000" dirty="0"/>
              <a:t> and expose application on this </a:t>
            </a:r>
            <a:r>
              <a:rPr lang="en-GB" sz="2000" dirty="0" err="1"/>
              <a:t>loadbalancer</a:t>
            </a:r>
            <a:endParaRPr lang="en-GB" sz="2000" dirty="0"/>
          </a:p>
          <a:p>
            <a:pPr lvl="2">
              <a:lnSpc>
                <a:spcPct val="90000"/>
              </a:lnSpc>
            </a:pPr>
            <a:r>
              <a:rPr lang="en-GB" sz="2000" dirty="0" err="1"/>
              <a:t>ExternalName</a:t>
            </a:r>
            <a:r>
              <a:rPr lang="en-GB" sz="2000" dirty="0"/>
              <a:t> - map a Service to a DNS name, not to a typical selector (may not work properly with http, https and other protocols)</a:t>
            </a:r>
          </a:p>
        </p:txBody>
      </p:sp>
      <p:pic>
        <p:nvPicPr>
          <p:cNvPr id="6" name="Picture 5">
            <a:extLst>
              <a:ext uri="{FF2B5EF4-FFF2-40B4-BE49-F238E27FC236}">
                <a16:creationId xmlns:a16="http://schemas.microsoft.com/office/drawing/2014/main" id="{FCA90BB9-6926-3A75-20CE-0B3C8FD9FD63}"/>
              </a:ext>
            </a:extLst>
          </p:cNvPr>
          <p:cNvPicPr>
            <a:picLocks noChangeAspect="1"/>
          </p:cNvPicPr>
          <p:nvPr/>
        </p:nvPicPr>
        <p:blipFill rotWithShape="1">
          <a:blip r:embed="rId2"/>
          <a:stretch/>
        </p:blipFill>
        <p:spPr>
          <a:xfrm>
            <a:off x="7059812" y="1627254"/>
            <a:ext cx="4804243" cy="3555140"/>
          </a:xfrm>
          <a:prstGeom prst="rect">
            <a:avLst/>
          </a:prstGeom>
          <a:noFill/>
        </p:spPr>
      </p:pic>
      <p:sp>
        <p:nvSpPr>
          <p:cNvPr id="4" name="Footer Placeholder 3">
            <a:extLst>
              <a:ext uri="{FF2B5EF4-FFF2-40B4-BE49-F238E27FC236}">
                <a16:creationId xmlns:a16="http://schemas.microsoft.com/office/drawing/2014/main" id="{A8A273DE-E728-404A-CB31-DE4D116D91DC}"/>
              </a:ext>
            </a:extLst>
          </p:cNvPr>
          <p:cNvSpPr>
            <a:spLocks noGrp="1"/>
          </p:cNvSpPr>
          <p:nvPr>
            <p:ph type="ftr" sz="quarter" idx="11"/>
          </p:nvPr>
        </p:nvSpPr>
        <p:spPr>
          <a:xfrm>
            <a:off x="7802805" y="6551583"/>
            <a:ext cx="3860296" cy="365209"/>
          </a:xfrm>
        </p:spPr>
        <p:txBody>
          <a:bodyPr anchor="ctr">
            <a:normAutofit/>
          </a:bodyPr>
          <a:lstStyle/>
          <a:p>
            <a:pPr>
              <a:spcAft>
                <a:spcPts val="600"/>
              </a:spcAft>
            </a:pPr>
            <a:r>
              <a:rPr lang="cs-CZ"/>
              <a:t>Copyright © </a:t>
            </a:r>
            <a:r>
              <a:rPr lang="en-US"/>
              <a:t>Unicorn Top Gun Academy</a:t>
            </a:r>
            <a:endParaRPr lang="cs-CZ"/>
          </a:p>
        </p:txBody>
      </p:sp>
      <p:sp>
        <p:nvSpPr>
          <p:cNvPr id="5" name="Slide Number Placeholder 4">
            <a:extLst>
              <a:ext uri="{FF2B5EF4-FFF2-40B4-BE49-F238E27FC236}">
                <a16:creationId xmlns:a16="http://schemas.microsoft.com/office/drawing/2014/main" id="{5862F4A7-C37F-E67B-670E-9E89BF0F1FAC}"/>
              </a:ext>
            </a:extLst>
          </p:cNvPr>
          <p:cNvSpPr>
            <a:spLocks noGrp="1"/>
          </p:cNvSpPr>
          <p:nvPr>
            <p:ph type="sldNum" sz="quarter" idx="12"/>
          </p:nvPr>
        </p:nvSpPr>
        <p:spPr>
          <a:xfrm>
            <a:off x="11581161" y="6547965"/>
            <a:ext cx="561931" cy="365209"/>
          </a:xfrm>
        </p:spPr>
        <p:txBody>
          <a:bodyPr anchor="ctr">
            <a:normAutofit/>
          </a:bodyPr>
          <a:lstStyle/>
          <a:p>
            <a:pPr>
              <a:spcAft>
                <a:spcPts val="600"/>
              </a:spcAft>
            </a:pPr>
            <a:fld id="{F3BA6A0D-4A37-486A-B1E4-7797A7C8866C}" type="slidenum">
              <a:rPr lang="cs-CZ" smtClean="0"/>
              <a:pPr>
                <a:spcAft>
                  <a:spcPts val="600"/>
                </a:spcAft>
              </a:pPr>
              <a:t>23</a:t>
            </a:fld>
            <a:endParaRPr lang="cs-CZ"/>
          </a:p>
        </p:txBody>
      </p:sp>
    </p:spTree>
    <p:extLst>
      <p:ext uri="{BB962C8B-B14F-4D97-AF65-F5344CB8AC3E}">
        <p14:creationId xmlns:p14="http://schemas.microsoft.com/office/powerpoint/2010/main" val="58081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1B5D-F45E-4389-5602-109659E26F21}"/>
              </a:ext>
            </a:extLst>
          </p:cNvPr>
          <p:cNvSpPr>
            <a:spLocks noGrp="1"/>
          </p:cNvSpPr>
          <p:nvPr>
            <p:ph type="title"/>
          </p:nvPr>
        </p:nvSpPr>
        <p:spPr/>
        <p:txBody>
          <a:bodyPr/>
          <a:lstStyle/>
          <a:p>
            <a:r>
              <a:rPr lang="en-SK" dirty="0"/>
              <a:t>Service Resources</a:t>
            </a:r>
          </a:p>
        </p:txBody>
      </p:sp>
      <p:sp>
        <p:nvSpPr>
          <p:cNvPr id="4" name="Footer Placeholder 3">
            <a:extLst>
              <a:ext uri="{FF2B5EF4-FFF2-40B4-BE49-F238E27FC236}">
                <a16:creationId xmlns:a16="http://schemas.microsoft.com/office/drawing/2014/main" id="{A8A273DE-E728-404A-CB31-DE4D116D91DC}"/>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5862F4A7-C37F-E67B-670E-9E89BF0F1FAC}"/>
              </a:ext>
            </a:extLst>
          </p:cNvPr>
          <p:cNvSpPr>
            <a:spLocks noGrp="1"/>
          </p:cNvSpPr>
          <p:nvPr>
            <p:ph type="sldNum" sz="quarter" idx="12"/>
          </p:nvPr>
        </p:nvSpPr>
        <p:spPr/>
        <p:txBody>
          <a:bodyPr/>
          <a:lstStyle/>
          <a:p>
            <a:fld id="{F3BA6A0D-4A37-486A-B1E4-7797A7C8866C}" type="slidenum">
              <a:rPr lang="cs-CZ" smtClean="0"/>
              <a:t>24</a:t>
            </a:fld>
            <a:endParaRPr lang="cs-CZ"/>
          </a:p>
        </p:txBody>
      </p:sp>
      <p:pic>
        <p:nvPicPr>
          <p:cNvPr id="3076" name="Picture 4">
            <a:extLst>
              <a:ext uri="{FF2B5EF4-FFF2-40B4-BE49-F238E27FC236}">
                <a16:creationId xmlns:a16="http://schemas.microsoft.com/office/drawing/2014/main" id="{A71DC406-5FFC-EEA1-4AF6-918ACCDB5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406" y="2176189"/>
            <a:ext cx="4166393" cy="25072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C8DCD1-CF77-14DF-9723-FFA255C5317B}"/>
              </a:ext>
            </a:extLst>
          </p:cNvPr>
          <p:cNvSpPr txBox="1"/>
          <p:nvPr/>
        </p:nvSpPr>
        <p:spPr>
          <a:xfrm>
            <a:off x="881656" y="4820840"/>
            <a:ext cx="4953000" cy="1077218"/>
          </a:xfrm>
          <a:prstGeom prst="rect">
            <a:avLst/>
          </a:prstGeom>
          <a:noFill/>
        </p:spPr>
        <p:txBody>
          <a:bodyPr wrap="square" rtlCol="0">
            <a:spAutoFit/>
          </a:bodyPr>
          <a:lstStyle/>
          <a:p>
            <a:r>
              <a:rPr lang="en-GB" sz="1600" dirty="0"/>
              <a:t>I</a:t>
            </a:r>
            <a:r>
              <a:rPr lang="en-SK" sz="1600" dirty="0"/>
              <a:t>nternal DNS:</a:t>
            </a:r>
          </a:p>
          <a:p>
            <a:r>
              <a:rPr lang="en-SK" sz="1600" dirty="0"/>
              <a:t>  webserver-service</a:t>
            </a:r>
          </a:p>
          <a:p>
            <a:r>
              <a:rPr lang="en-SK" sz="1600" dirty="0"/>
              <a:t>  webserver-service.default</a:t>
            </a:r>
          </a:p>
          <a:p>
            <a:r>
              <a:rPr lang="en-SK" sz="1600" dirty="0"/>
              <a:t>  webserver-service.default.svc.cluster.local</a:t>
            </a:r>
          </a:p>
        </p:txBody>
      </p:sp>
      <p:pic>
        <p:nvPicPr>
          <p:cNvPr id="7" name="Graphic 6" descr="Cmd Terminal with solid fill">
            <a:extLst>
              <a:ext uri="{FF2B5EF4-FFF2-40B4-BE49-F238E27FC236}">
                <a16:creationId xmlns:a16="http://schemas.microsoft.com/office/drawing/2014/main" id="{7ED54E53-8C14-BD82-EB13-A3428DA20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0055" y="261430"/>
            <a:ext cx="914400" cy="914400"/>
          </a:xfrm>
          <a:prstGeom prst="rect">
            <a:avLst/>
          </a:prstGeom>
        </p:spPr>
      </p:pic>
      <p:sp>
        <p:nvSpPr>
          <p:cNvPr id="8" name="TextBox 7">
            <a:extLst>
              <a:ext uri="{FF2B5EF4-FFF2-40B4-BE49-F238E27FC236}">
                <a16:creationId xmlns:a16="http://schemas.microsoft.com/office/drawing/2014/main" id="{B123A1DC-DC4D-967D-35A8-E4617BA9A143}"/>
              </a:ext>
            </a:extLst>
          </p:cNvPr>
          <p:cNvSpPr txBox="1"/>
          <p:nvPr/>
        </p:nvSpPr>
        <p:spPr>
          <a:xfrm>
            <a:off x="7021085" y="5618958"/>
            <a:ext cx="4953000" cy="830997"/>
          </a:xfrm>
          <a:prstGeom prst="rect">
            <a:avLst/>
          </a:prstGeom>
          <a:noFill/>
        </p:spPr>
        <p:txBody>
          <a:bodyPr wrap="square" rtlCol="0">
            <a:spAutoFit/>
          </a:bodyPr>
          <a:lstStyle/>
          <a:p>
            <a:r>
              <a:rPr lang="en-US" sz="1600" dirty="0"/>
              <a:t>Outside cluster:</a:t>
            </a:r>
          </a:p>
          <a:p>
            <a:r>
              <a:rPr lang="en-US" sz="1600" dirty="0"/>
              <a:t>  </a:t>
            </a:r>
            <a:r>
              <a:rPr lang="en-US" sz="1600" dirty="0" err="1"/>
              <a:t>minikube</a:t>
            </a:r>
            <a:r>
              <a:rPr lang="en-US" sz="1600" dirty="0"/>
              <a:t> service list</a:t>
            </a:r>
          </a:p>
          <a:p>
            <a:r>
              <a:rPr lang="en-US" sz="1600" dirty="0"/>
              <a:t>  curl &lt;</a:t>
            </a:r>
            <a:r>
              <a:rPr lang="en-US" sz="1600" dirty="0" err="1"/>
              <a:t>node_ip</a:t>
            </a:r>
            <a:r>
              <a:rPr lang="en-US" sz="1600" dirty="0"/>
              <a:t>&gt;:&lt;</a:t>
            </a:r>
            <a:r>
              <a:rPr lang="en-US" sz="1600" dirty="0" err="1"/>
              <a:t>node_port</a:t>
            </a:r>
            <a:r>
              <a:rPr lang="en-US" sz="1600" dirty="0"/>
              <a:t>&gt;</a:t>
            </a:r>
            <a:endParaRPr lang="en-SK" sz="1600" dirty="0"/>
          </a:p>
        </p:txBody>
      </p:sp>
      <p:pic>
        <p:nvPicPr>
          <p:cNvPr id="3082" name="Picture 10">
            <a:extLst>
              <a:ext uri="{FF2B5EF4-FFF2-40B4-BE49-F238E27FC236}">
                <a16:creationId xmlns:a16="http://schemas.microsoft.com/office/drawing/2014/main" id="{02A11DDE-E4AE-B463-BCAE-1509F76EB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90" y="1175829"/>
            <a:ext cx="3713549" cy="42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52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1B5D-F45E-4389-5602-109659E26F21}"/>
              </a:ext>
            </a:extLst>
          </p:cNvPr>
          <p:cNvSpPr>
            <a:spLocks noGrp="1"/>
          </p:cNvSpPr>
          <p:nvPr>
            <p:ph type="title"/>
          </p:nvPr>
        </p:nvSpPr>
        <p:spPr/>
        <p:txBody>
          <a:bodyPr/>
          <a:lstStyle/>
          <a:p>
            <a:r>
              <a:rPr lang="en-SK" dirty="0"/>
              <a:t>Service Resources</a:t>
            </a:r>
          </a:p>
        </p:txBody>
      </p:sp>
      <p:sp>
        <p:nvSpPr>
          <p:cNvPr id="4" name="Footer Placeholder 3">
            <a:extLst>
              <a:ext uri="{FF2B5EF4-FFF2-40B4-BE49-F238E27FC236}">
                <a16:creationId xmlns:a16="http://schemas.microsoft.com/office/drawing/2014/main" id="{A8A273DE-E728-404A-CB31-DE4D116D91DC}"/>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5862F4A7-C37F-E67B-670E-9E89BF0F1FAC}"/>
              </a:ext>
            </a:extLst>
          </p:cNvPr>
          <p:cNvSpPr>
            <a:spLocks noGrp="1"/>
          </p:cNvSpPr>
          <p:nvPr>
            <p:ph type="sldNum" sz="quarter" idx="12"/>
          </p:nvPr>
        </p:nvSpPr>
        <p:spPr/>
        <p:txBody>
          <a:bodyPr/>
          <a:lstStyle/>
          <a:p>
            <a:fld id="{F3BA6A0D-4A37-486A-B1E4-7797A7C8866C}" type="slidenum">
              <a:rPr lang="cs-CZ" smtClean="0"/>
              <a:t>25</a:t>
            </a:fld>
            <a:endParaRPr lang="cs-CZ"/>
          </a:p>
        </p:txBody>
      </p:sp>
      <p:sp>
        <p:nvSpPr>
          <p:cNvPr id="6" name="TextBox 5">
            <a:extLst>
              <a:ext uri="{FF2B5EF4-FFF2-40B4-BE49-F238E27FC236}">
                <a16:creationId xmlns:a16="http://schemas.microsoft.com/office/drawing/2014/main" id="{66C8DCD1-CF77-14DF-9723-FFA255C5317B}"/>
              </a:ext>
            </a:extLst>
          </p:cNvPr>
          <p:cNvSpPr txBox="1"/>
          <p:nvPr/>
        </p:nvSpPr>
        <p:spPr>
          <a:xfrm>
            <a:off x="1523206" y="5160486"/>
            <a:ext cx="4953000" cy="338554"/>
          </a:xfrm>
          <a:prstGeom prst="rect">
            <a:avLst/>
          </a:prstGeom>
          <a:noFill/>
        </p:spPr>
        <p:txBody>
          <a:bodyPr wrap="square" rtlCol="0">
            <a:spAutoFit/>
          </a:bodyPr>
          <a:lstStyle/>
          <a:p>
            <a:r>
              <a:rPr lang="en-US" sz="1600" dirty="0" err="1"/>
              <a:t>minikube</a:t>
            </a:r>
            <a:r>
              <a:rPr lang="en-US" sz="1600" dirty="0"/>
              <a:t> tunnel – to simulate “load balancer”</a:t>
            </a:r>
            <a:endParaRPr lang="en-SK" sz="1600" dirty="0"/>
          </a:p>
        </p:txBody>
      </p:sp>
      <p:pic>
        <p:nvPicPr>
          <p:cNvPr id="7" name="Graphic 6" descr="Cmd Terminal with solid fill">
            <a:extLst>
              <a:ext uri="{FF2B5EF4-FFF2-40B4-BE49-F238E27FC236}">
                <a16:creationId xmlns:a16="http://schemas.microsoft.com/office/drawing/2014/main" id="{7ED54E53-8C14-BD82-EB13-A3428DA20B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0055" y="261430"/>
            <a:ext cx="914400" cy="914400"/>
          </a:xfrm>
          <a:prstGeom prst="rect">
            <a:avLst/>
          </a:prstGeom>
        </p:spPr>
      </p:pic>
      <p:pic>
        <p:nvPicPr>
          <p:cNvPr id="3080" name="Picture 8">
            <a:extLst>
              <a:ext uri="{FF2B5EF4-FFF2-40B4-BE49-F238E27FC236}">
                <a16:creationId xmlns:a16="http://schemas.microsoft.com/office/drawing/2014/main" id="{88CFA2F3-B62D-BAE3-9008-718D6AE7D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206" y="1423112"/>
            <a:ext cx="3656563" cy="35758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BD050D7C-15F6-C307-0EBA-3DD08740B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5943" y="2213366"/>
            <a:ext cx="3657600" cy="278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50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1B5D-F45E-4389-5602-109659E26F21}"/>
              </a:ext>
            </a:extLst>
          </p:cNvPr>
          <p:cNvSpPr>
            <a:spLocks noGrp="1"/>
          </p:cNvSpPr>
          <p:nvPr>
            <p:ph type="title"/>
          </p:nvPr>
        </p:nvSpPr>
        <p:spPr/>
        <p:txBody>
          <a:bodyPr/>
          <a:lstStyle/>
          <a:p>
            <a:r>
              <a:rPr lang="en-SK" dirty="0"/>
              <a:t>Service Resources</a:t>
            </a:r>
          </a:p>
        </p:txBody>
      </p:sp>
      <p:sp>
        <p:nvSpPr>
          <p:cNvPr id="3" name="Content Placeholder 2">
            <a:extLst>
              <a:ext uri="{FF2B5EF4-FFF2-40B4-BE49-F238E27FC236}">
                <a16:creationId xmlns:a16="http://schemas.microsoft.com/office/drawing/2014/main" id="{E43735E0-ED70-0842-9279-BFA4B7AA4A7E}"/>
              </a:ext>
            </a:extLst>
          </p:cNvPr>
          <p:cNvSpPr>
            <a:spLocks noGrp="1"/>
          </p:cNvSpPr>
          <p:nvPr>
            <p:ph idx="1"/>
          </p:nvPr>
        </p:nvSpPr>
        <p:spPr/>
        <p:txBody>
          <a:bodyPr/>
          <a:lstStyle/>
          <a:p>
            <a:r>
              <a:rPr lang="en-GB" dirty="0"/>
              <a:t>Ingress</a:t>
            </a:r>
          </a:p>
          <a:p>
            <a:pPr lvl="1"/>
            <a:r>
              <a:rPr lang="en-GB" dirty="0"/>
              <a:t>Ingress exposes HTTP and HTTPS routes from outside the cluster to services within the cluster. Traffic routing is controlled by rules defined on the Ingress resource,</a:t>
            </a:r>
          </a:p>
          <a:p>
            <a:pPr lvl="1"/>
            <a:r>
              <a:rPr lang="en-GB" dirty="0"/>
              <a:t>An Ingress may be configured to give Services externally-reachable URLs, load balance traffic, terminate SSL / TLS, and offer name-based virtual hosting.</a:t>
            </a:r>
            <a:endParaRPr lang="en-SK" dirty="0"/>
          </a:p>
        </p:txBody>
      </p:sp>
      <p:sp>
        <p:nvSpPr>
          <p:cNvPr id="4" name="Footer Placeholder 3">
            <a:extLst>
              <a:ext uri="{FF2B5EF4-FFF2-40B4-BE49-F238E27FC236}">
                <a16:creationId xmlns:a16="http://schemas.microsoft.com/office/drawing/2014/main" id="{A8A273DE-E728-404A-CB31-DE4D116D91DC}"/>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5862F4A7-C37F-E67B-670E-9E89BF0F1FAC}"/>
              </a:ext>
            </a:extLst>
          </p:cNvPr>
          <p:cNvSpPr>
            <a:spLocks noGrp="1"/>
          </p:cNvSpPr>
          <p:nvPr>
            <p:ph type="sldNum" sz="quarter" idx="12"/>
          </p:nvPr>
        </p:nvSpPr>
        <p:spPr/>
        <p:txBody>
          <a:bodyPr/>
          <a:lstStyle/>
          <a:p>
            <a:fld id="{F3BA6A0D-4A37-486A-B1E4-7797A7C8866C}" type="slidenum">
              <a:rPr lang="cs-CZ" smtClean="0"/>
              <a:t>26</a:t>
            </a:fld>
            <a:endParaRPr lang="cs-CZ"/>
          </a:p>
        </p:txBody>
      </p:sp>
      <p:pic>
        <p:nvPicPr>
          <p:cNvPr id="5124" name="Picture 4">
            <a:extLst>
              <a:ext uri="{FF2B5EF4-FFF2-40B4-BE49-F238E27FC236}">
                <a16:creationId xmlns:a16="http://schemas.microsoft.com/office/drawing/2014/main" id="{EF380F2A-8336-0E2F-13D2-5EA54C847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56" y="3140205"/>
            <a:ext cx="5322093" cy="31932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1B4414B-DA91-2B00-4AD3-D7277BDDB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01" y="3089270"/>
            <a:ext cx="5322093" cy="319325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md Terminal with solid fill">
            <a:extLst>
              <a:ext uri="{FF2B5EF4-FFF2-40B4-BE49-F238E27FC236}">
                <a16:creationId xmlns:a16="http://schemas.microsoft.com/office/drawing/2014/main" id="{271FC282-5D35-F301-1270-6269795E3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0055" y="261430"/>
            <a:ext cx="914400" cy="914400"/>
          </a:xfrm>
          <a:prstGeom prst="rect">
            <a:avLst/>
          </a:prstGeom>
        </p:spPr>
      </p:pic>
    </p:spTree>
    <p:extLst>
      <p:ext uri="{BB962C8B-B14F-4D97-AF65-F5344CB8AC3E}">
        <p14:creationId xmlns:p14="http://schemas.microsoft.com/office/powerpoint/2010/main" val="444184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554B-2C98-BB6E-8913-323527441425}"/>
              </a:ext>
            </a:extLst>
          </p:cNvPr>
          <p:cNvSpPr>
            <a:spLocks noGrp="1"/>
          </p:cNvSpPr>
          <p:nvPr>
            <p:ph type="title"/>
          </p:nvPr>
        </p:nvSpPr>
        <p:spPr/>
        <p:txBody>
          <a:bodyPr/>
          <a:lstStyle/>
          <a:p>
            <a:r>
              <a:rPr lang="en-SK" dirty="0"/>
              <a:t>Configuration Resources</a:t>
            </a:r>
          </a:p>
        </p:txBody>
      </p:sp>
      <p:sp>
        <p:nvSpPr>
          <p:cNvPr id="3" name="Content Placeholder 2">
            <a:extLst>
              <a:ext uri="{FF2B5EF4-FFF2-40B4-BE49-F238E27FC236}">
                <a16:creationId xmlns:a16="http://schemas.microsoft.com/office/drawing/2014/main" id="{F3EA7A6D-38B9-8796-1123-F921DB72D97B}"/>
              </a:ext>
            </a:extLst>
          </p:cNvPr>
          <p:cNvSpPr>
            <a:spLocks noGrp="1"/>
          </p:cNvSpPr>
          <p:nvPr>
            <p:ph idx="1"/>
          </p:nvPr>
        </p:nvSpPr>
        <p:spPr/>
        <p:txBody>
          <a:bodyPr/>
          <a:lstStyle/>
          <a:p>
            <a:r>
              <a:rPr lang="en-SK" sz="2000" dirty="0"/>
              <a:t>ConfigMap</a:t>
            </a:r>
            <a:endParaRPr lang="en-GB" sz="2000" dirty="0"/>
          </a:p>
          <a:p>
            <a:pPr lvl="1"/>
            <a:r>
              <a:rPr lang="en-GB" sz="1800" dirty="0"/>
              <a:t>A </a:t>
            </a:r>
            <a:r>
              <a:rPr lang="en-GB" sz="1800" dirty="0" err="1"/>
              <a:t>ConfigMap</a:t>
            </a:r>
            <a:r>
              <a:rPr lang="en-GB" sz="1800" dirty="0"/>
              <a:t> is an API object used to store non-confidential data in key-value pairs. Pods can consume </a:t>
            </a:r>
            <a:r>
              <a:rPr lang="en-GB" sz="1800" dirty="0" err="1"/>
              <a:t>ConfigMaps</a:t>
            </a:r>
            <a:r>
              <a:rPr lang="en-GB" sz="1800" dirty="0"/>
              <a:t> as environment variables, command-line arguments, or as configuration files in a volume,</a:t>
            </a:r>
          </a:p>
          <a:p>
            <a:pPr lvl="1"/>
            <a:r>
              <a:rPr lang="en-GB" sz="1800" dirty="0"/>
              <a:t>A </a:t>
            </a:r>
            <a:r>
              <a:rPr lang="en-GB" sz="1800" dirty="0" err="1"/>
              <a:t>ConfigMap</a:t>
            </a:r>
            <a:r>
              <a:rPr lang="en-GB" sz="1800" dirty="0"/>
              <a:t> allows you to decouple environment-specific configuration from your container images, so that your applications are easily portable,</a:t>
            </a:r>
          </a:p>
          <a:p>
            <a:r>
              <a:rPr lang="en-GB" sz="2000" dirty="0"/>
              <a:t>Secret</a:t>
            </a:r>
          </a:p>
          <a:p>
            <a:pPr lvl="1"/>
            <a:r>
              <a:rPr lang="en-GB" sz="1800" dirty="0"/>
              <a:t>Kubernetes Secret let you store and manage sensitive information, such as passwords, OAuth tokens, </a:t>
            </a:r>
            <a:r>
              <a:rPr lang="en-GB" sz="1800" dirty="0" err="1"/>
              <a:t>ssh</a:t>
            </a:r>
            <a:r>
              <a:rPr lang="en-GB" sz="1800" dirty="0"/>
              <a:t> keys, TLS certificate and keys. Storing confidential information in a Secret is safer and more flexible than putting it verbatim in a Pod definition or in a container image.</a:t>
            </a:r>
          </a:p>
          <a:p>
            <a:pPr lvl="1"/>
            <a:r>
              <a:rPr lang="en-GB" sz="1800" dirty="0"/>
              <a:t>Secrets can be mounted as data volumes or exposed as environment variables to be used by a container in a Pod. Secrets can also be used by other parts of the system, without being directly exposed to the Pod. For example, Secrets can hold credentials that other parts of the system should use to interact with external systems on your behalf.</a:t>
            </a:r>
          </a:p>
          <a:p>
            <a:r>
              <a:rPr lang="en-GB" sz="2000" dirty="0" err="1"/>
              <a:t>SealedSecret</a:t>
            </a:r>
            <a:endParaRPr lang="en-GB" sz="2000" dirty="0"/>
          </a:p>
          <a:p>
            <a:pPr lvl="1"/>
            <a:r>
              <a:rPr lang="en-GB" sz="1800" dirty="0"/>
              <a:t>Encrypted Secret which is safe to store even to public repository,</a:t>
            </a:r>
          </a:p>
          <a:p>
            <a:pPr lvl="1"/>
            <a:r>
              <a:rPr lang="en-GB" sz="1800" dirty="0"/>
              <a:t>The </a:t>
            </a:r>
            <a:r>
              <a:rPr lang="en-GB" sz="1800" dirty="0" err="1"/>
              <a:t>SealedSecret</a:t>
            </a:r>
            <a:r>
              <a:rPr lang="en-GB" sz="1800" dirty="0"/>
              <a:t> can be decrypted only by the controller running in the target cluster and nobody else (not even the original author) is able to obtain the original Secret from the </a:t>
            </a:r>
            <a:r>
              <a:rPr lang="en-GB" sz="1800" dirty="0" err="1"/>
              <a:t>SealedSecret</a:t>
            </a:r>
            <a:r>
              <a:rPr lang="en-GB" sz="1800" dirty="0"/>
              <a:t>.</a:t>
            </a:r>
          </a:p>
        </p:txBody>
      </p:sp>
      <p:sp>
        <p:nvSpPr>
          <p:cNvPr id="4" name="Footer Placeholder 3">
            <a:extLst>
              <a:ext uri="{FF2B5EF4-FFF2-40B4-BE49-F238E27FC236}">
                <a16:creationId xmlns:a16="http://schemas.microsoft.com/office/drawing/2014/main" id="{E4F4AFCD-46A6-8102-A4EC-730C9F22544C}"/>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52443C8F-F833-2F38-63C9-7F695A72A3CF}"/>
              </a:ext>
            </a:extLst>
          </p:cNvPr>
          <p:cNvSpPr>
            <a:spLocks noGrp="1"/>
          </p:cNvSpPr>
          <p:nvPr>
            <p:ph type="sldNum" sz="quarter" idx="12"/>
          </p:nvPr>
        </p:nvSpPr>
        <p:spPr/>
        <p:txBody>
          <a:bodyPr/>
          <a:lstStyle/>
          <a:p>
            <a:fld id="{F3BA6A0D-4A37-486A-B1E4-7797A7C8866C}" type="slidenum">
              <a:rPr lang="cs-CZ" smtClean="0"/>
              <a:t>27</a:t>
            </a:fld>
            <a:endParaRPr lang="cs-CZ"/>
          </a:p>
        </p:txBody>
      </p:sp>
    </p:spTree>
    <p:extLst>
      <p:ext uri="{BB962C8B-B14F-4D97-AF65-F5344CB8AC3E}">
        <p14:creationId xmlns:p14="http://schemas.microsoft.com/office/powerpoint/2010/main" val="3925968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D5E0-4293-7B4B-F2F6-89E097C7ABF0}"/>
              </a:ext>
            </a:extLst>
          </p:cNvPr>
          <p:cNvSpPr>
            <a:spLocks noGrp="1"/>
          </p:cNvSpPr>
          <p:nvPr>
            <p:ph type="title"/>
          </p:nvPr>
        </p:nvSpPr>
        <p:spPr/>
        <p:txBody>
          <a:bodyPr/>
          <a:lstStyle/>
          <a:p>
            <a:r>
              <a:rPr lang="en-SK" dirty="0"/>
              <a:t>Assigning PODs to nodes (scheduling)</a:t>
            </a:r>
          </a:p>
        </p:txBody>
      </p:sp>
      <p:sp>
        <p:nvSpPr>
          <p:cNvPr id="3" name="Content Placeholder 2">
            <a:extLst>
              <a:ext uri="{FF2B5EF4-FFF2-40B4-BE49-F238E27FC236}">
                <a16:creationId xmlns:a16="http://schemas.microsoft.com/office/drawing/2014/main" id="{9190D76F-1010-4AA0-DE28-0CAEA4A6890E}"/>
              </a:ext>
            </a:extLst>
          </p:cNvPr>
          <p:cNvSpPr>
            <a:spLocks noGrp="1"/>
          </p:cNvSpPr>
          <p:nvPr>
            <p:ph idx="1"/>
          </p:nvPr>
        </p:nvSpPr>
        <p:spPr/>
        <p:txBody>
          <a:bodyPr/>
          <a:lstStyle/>
          <a:p>
            <a:r>
              <a:rPr lang="en-SK" dirty="0"/>
              <a:t>nodeSelector</a:t>
            </a:r>
          </a:p>
          <a:p>
            <a:pPr lvl="1"/>
            <a:r>
              <a:rPr lang="en-GB" dirty="0"/>
              <a:t>You can add the </a:t>
            </a:r>
            <a:r>
              <a:rPr lang="en-GB" dirty="0" err="1"/>
              <a:t>nodeSelector</a:t>
            </a:r>
            <a:r>
              <a:rPr lang="en-GB" dirty="0"/>
              <a:t> field to your Pod specification and specify the node labels you want the target node to have. Kubernetes only schedules the Pod onto nodes that have each of the labels you specify</a:t>
            </a:r>
          </a:p>
          <a:p>
            <a:r>
              <a:rPr lang="en-GB" dirty="0"/>
              <a:t>Affinity and anti-affinity</a:t>
            </a:r>
          </a:p>
          <a:p>
            <a:pPr lvl="1"/>
            <a:r>
              <a:rPr lang="en-GB" dirty="0"/>
              <a:t>Affinity/anti-affinity gives you more control over the selection logic. Two types exist:</a:t>
            </a:r>
          </a:p>
          <a:p>
            <a:pPr lvl="2"/>
            <a:r>
              <a:rPr lang="en-GB" dirty="0"/>
              <a:t>Node affinity functions like the </a:t>
            </a:r>
            <a:r>
              <a:rPr lang="en-GB" dirty="0" err="1"/>
              <a:t>nodeSelector</a:t>
            </a:r>
            <a:r>
              <a:rPr lang="en-GB" dirty="0"/>
              <a:t> field but is more expressive and allows you to specify soft rules.</a:t>
            </a:r>
          </a:p>
          <a:p>
            <a:pPr lvl="2"/>
            <a:r>
              <a:rPr lang="en-GB" dirty="0"/>
              <a:t>Inter-pod affinity/anti-affinity allows you to constrain Pods against labels on other Pods.</a:t>
            </a:r>
          </a:p>
          <a:p>
            <a:r>
              <a:rPr lang="en-GB" dirty="0"/>
              <a:t>Taints and tolerations</a:t>
            </a:r>
          </a:p>
          <a:p>
            <a:pPr lvl="1"/>
            <a:r>
              <a:rPr lang="en-GB" dirty="0"/>
              <a:t>Node affinity is a property of Pods that attracts them to a set of nodes (either as a preference or a hard requirement). Taints are the opposite -- they allow a node to repel a set of pods. Tolerations are applied to pods. Tolerations allow the scheduler to schedule pods with matching taints. Tolerations allow scheduling but don't guarantee scheduling.</a:t>
            </a:r>
          </a:p>
          <a:p>
            <a:pPr lvl="2"/>
            <a:endParaRPr lang="en-SK" dirty="0"/>
          </a:p>
        </p:txBody>
      </p:sp>
      <p:sp>
        <p:nvSpPr>
          <p:cNvPr id="4" name="Footer Placeholder 3">
            <a:extLst>
              <a:ext uri="{FF2B5EF4-FFF2-40B4-BE49-F238E27FC236}">
                <a16:creationId xmlns:a16="http://schemas.microsoft.com/office/drawing/2014/main" id="{D3BECA8C-72E8-5533-017D-CFC3800C55CB}"/>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12C89D14-1463-95CB-0E7D-4966BF382262}"/>
              </a:ext>
            </a:extLst>
          </p:cNvPr>
          <p:cNvSpPr>
            <a:spLocks noGrp="1"/>
          </p:cNvSpPr>
          <p:nvPr>
            <p:ph type="sldNum" sz="quarter" idx="12"/>
          </p:nvPr>
        </p:nvSpPr>
        <p:spPr/>
        <p:txBody>
          <a:bodyPr/>
          <a:lstStyle/>
          <a:p>
            <a:fld id="{F3BA6A0D-4A37-486A-B1E4-7797A7C8866C}" type="slidenum">
              <a:rPr lang="cs-CZ" smtClean="0"/>
              <a:t>28</a:t>
            </a:fld>
            <a:endParaRPr lang="cs-CZ"/>
          </a:p>
        </p:txBody>
      </p:sp>
    </p:spTree>
    <p:extLst>
      <p:ext uri="{BB962C8B-B14F-4D97-AF65-F5344CB8AC3E}">
        <p14:creationId xmlns:p14="http://schemas.microsoft.com/office/powerpoint/2010/main" val="380611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DADB-0594-2113-F0E0-A37BB54C01E3}"/>
              </a:ext>
            </a:extLst>
          </p:cNvPr>
          <p:cNvSpPr>
            <a:spLocks noGrp="1"/>
          </p:cNvSpPr>
          <p:nvPr>
            <p:ph type="title"/>
          </p:nvPr>
        </p:nvSpPr>
        <p:spPr/>
        <p:txBody>
          <a:bodyPr/>
          <a:lstStyle/>
          <a:p>
            <a:r>
              <a:rPr lang="en-SK" dirty="0"/>
              <a:t>Resource requests and limits</a:t>
            </a:r>
          </a:p>
        </p:txBody>
      </p:sp>
      <p:sp>
        <p:nvSpPr>
          <p:cNvPr id="3" name="Content Placeholder 2">
            <a:extLst>
              <a:ext uri="{FF2B5EF4-FFF2-40B4-BE49-F238E27FC236}">
                <a16:creationId xmlns:a16="http://schemas.microsoft.com/office/drawing/2014/main" id="{4962E446-3EC5-8EFF-4012-CBA3D91C000F}"/>
              </a:ext>
            </a:extLst>
          </p:cNvPr>
          <p:cNvSpPr>
            <a:spLocks noGrp="1"/>
          </p:cNvSpPr>
          <p:nvPr>
            <p:ph idx="1"/>
          </p:nvPr>
        </p:nvSpPr>
        <p:spPr/>
        <p:txBody>
          <a:bodyPr/>
          <a:lstStyle/>
          <a:p>
            <a:r>
              <a:rPr lang="en-GB" dirty="0"/>
              <a:t>When you specify a Pod, you can optionally specify how much of each resource a container needs. The most common resources to specify are CPU and memory (RAM).</a:t>
            </a:r>
          </a:p>
          <a:p>
            <a:r>
              <a:rPr lang="en-GB" dirty="0"/>
              <a:t>When you specify the resource request for containers in a Pod, the </a:t>
            </a:r>
            <a:r>
              <a:rPr lang="en-GB" dirty="0" err="1"/>
              <a:t>kube</a:t>
            </a:r>
            <a:r>
              <a:rPr lang="en-GB" dirty="0"/>
              <a:t>-scheduler uses this information to decide which node to place the Pod on.</a:t>
            </a:r>
          </a:p>
          <a:p>
            <a:endParaRPr lang="en-GB" sz="1600" dirty="0"/>
          </a:p>
          <a:p>
            <a:r>
              <a:rPr lang="en-GB" sz="1600" dirty="0" err="1"/>
              <a:t>spec.containers</a:t>
            </a:r>
            <a:r>
              <a:rPr lang="en-GB" sz="1600" dirty="0"/>
              <a:t>[].</a:t>
            </a:r>
            <a:r>
              <a:rPr lang="en-GB" sz="1600" dirty="0" err="1"/>
              <a:t>resources.limits.cpu</a:t>
            </a:r>
            <a:endParaRPr lang="en-GB" sz="1600" dirty="0"/>
          </a:p>
          <a:p>
            <a:r>
              <a:rPr lang="en-GB" sz="1600" dirty="0" err="1"/>
              <a:t>spec.containers</a:t>
            </a:r>
            <a:r>
              <a:rPr lang="en-GB" sz="1600" dirty="0"/>
              <a:t>[].</a:t>
            </a:r>
            <a:r>
              <a:rPr lang="en-GB" sz="1600" dirty="0" err="1"/>
              <a:t>resources.limits.memory</a:t>
            </a:r>
            <a:endParaRPr lang="en-GB" sz="1600" dirty="0"/>
          </a:p>
          <a:p>
            <a:r>
              <a:rPr lang="en-GB" sz="1600" dirty="0" err="1"/>
              <a:t>spec.containers</a:t>
            </a:r>
            <a:r>
              <a:rPr lang="en-GB" sz="1600" dirty="0"/>
              <a:t>[].</a:t>
            </a:r>
            <a:r>
              <a:rPr lang="en-GB" sz="1600" dirty="0" err="1"/>
              <a:t>resources.limits.hugepages</a:t>
            </a:r>
            <a:r>
              <a:rPr lang="en-GB" sz="1600" dirty="0"/>
              <a:t>-&lt;size&gt;</a:t>
            </a:r>
          </a:p>
          <a:p>
            <a:r>
              <a:rPr lang="en-GB" sz="1600" dirty="0" err="1"/>
              <a:t>spec.containers</a:t>
            </a:r>
            <a:r>
              <a:rPr lang="en-GB" sz="1600" dirty="0"/>
              <a:t>[].</a:t>
            </a:r>
            <a:r>
              <a:rPr lang="en-GB" sz="1600" dirty="0" err="1"/>
              <a:t>resources.requests.cpu</a:t>
            </a:r>
            <a:endParaRPr lang="en-GB" sz="1600" dirty="0"/>
          </a:p>
          <a:p>
            <a:r>
              <a:rPr lang="en-GB" sz="1600" dirty="0" err="1"/>
              <a:t>spec.containers</a:t>
            </a:r>
            <a:r>
              <a:rPr lang="en-GB" sz="1600" dirty="0"/>
              <a:t>[].</a:t>
            </a:r>
            <a:r>
              <a:rPr lang="en-GB" sz="1600" dirty="0" err="1"/>
              <a:t>resources.requests.memory</a:t>
            </a:r>
            <a:endParaRPr lang="en-GB" sz="1600" dirty="0"/>
          </a:p>
          <a:p>
            <a:r>
              <a:rPr lang="en-GB" sz="1600" dirty="0" err="1"/>
              <a:t>spec.containers</a:t>
            </a:r>
            <a:r>
              <a:rPr lang="en-GB" sz="1600" dirty="0"/>
              <a:t>[].</a:t>
            </a:r>
            <a:r>
              <a:rPr lang="en-GB" sz="1600" dirty="0" err="1"/>
              <a:t>resources.requests.hugepages</a:t>
            </a:r>
            <a:r>
              <a:rPr lang="en-GB" sz="1600" dirty="0"/>
              <a:t>-&lt;size&gt;</a:t>
            </a:r>
          </a:p>
          <a:p>
            <a:r>
              <a:rPr lang="en-GB" sz="1600" dirty="0" err="1"/>
              <a:t>spec.containers</a:t>
            </a:r>
            <a:r>
              <a:rPr lang="en-GB" sz="1600" dirty="0"/>
              <a:t>[].</a:t>
            </a:r>
            <a:r>
              <a:rPr lang="en-GB" sz="1600" dirty="0" err="1"/>
              <a:t>resources.limits.ephemeral</a:t>
            </a:r>
            <a:r>
              <a:rPr lang="en-GB" sz="1600" dirty="0"/>
              <a:t>-storage</a:t>
            </a:r>
          </a:p>
          <a:p>
            <a:r>
              <a:rPr lang="en-GB" sz="1600" dirty="0" err="1"/>
              <a:t>spec.containers</a:t>
            </a:r>
            <a:r>
              <a:rPr lang="en-GB" sz="1600" dirty="0"/>
              <a:t>[].</a:t>
            </a:r>
            <a:r>
              <a:rPr lang="en-GB" sz="1600" dirty="0" err="1"/>
              <a:t>resources.requests.ephemeral</a:t>
            </a:r>
            <a:r>
              <a:rPr lang="en-GB" sz="1600" dirty="0"/>
              <a:t>-storage</a:t>
            </a:r>
            <a:endParaRPr lang="en-SK" dirty="0"/>
          </a:p>
        </p:txBody>
      </p:sp>
      <p:sp>
        <p:nvSpPr>
          <p:cNvPr id="4" name="Footer Placeholder 3">
            <a:extLst>
              <a:ext uri="{FF2B5EF4-FFF2-40B4-BE49-F238E27FC236}">
                <a16:creationId xmlns:a16="http://schemas.microsoft.com/office/drawing/2014/main" id="{1858EBCF-A2FD-7291-8818-86A11F7BF26C}"/>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0D7915DF-DA66-BDB5-9DFC-695FD7CFB8B9}"/>
              </a:ext>
            </a:extLst>
          </p:cNvPr>
          <p:cNvSpPr>
            <a:spLocks noGrp="1"/>
          </p:cNvSpPr>
          <p:nvPr>
            <p:ph type="sldNum" sz="quarter" idx="12"/>
          </p:nvPr>
        </p:nvSpPr>
        <p:spPr/>
        <p:txBody>
          <a:bodyPr/>
          <a:lstStyle/>
          <a:p>
            <a:fld id="{F3BA6A0D-4A37-486A-B1E4-7797A7C8866C}" type="slidenum">
              <a:rPr lang="cs-CZ" smtClean="0"/>
              <a:t>29</a:t>
            </a:fld>
            <a:endParaRPr lang="cs-CZ"/>
          </a:p>
        </p:txBody>
      </p:sp>
      <p:pic>
        <p:nvPicPr>
          <p:cNvPr id="7" name="Picture 6">
            <a:extLst>
              <a:ext uri="{FF2B5EF4-FFF2-40B4-BE49-F238E27FC236}">
                <a16:creationId xmlns:a16="http://schemas.microsoft.com/office/drawing/2014/main" id="{22787F52-000A-EFDE-5DAF-C8B8EC325C23}"/>
              </a:ext>
            </a:extLst>
          </p:cNvPr>
          <p:cNvPicPr>
            <a:picLocks noChangeAspect="1"/>
          </p:cNvPicPr>
          <p:nvPr/>
        </p:nvPicPr>
        <p:blipFill>
          <a:blip r:embed="rId2"/>
          <a:stretch>
            <a:fillRect/>
          </a:stretch>
        </p:blipFill>
        <p:spPr>
          <a:xfrm>
            <a:off x="8152161" y="3041174"/>
            <a:ext cx="3429000" cy="3805353"/>
          </a:xfrm>
          <a:prstGeom prst="rect">
            <a:avLst/>
          </a:prstGeom>
        </p:spPr>
      </p:pic>
    </p:spTree>
    <p:extLst>
      <p:ext uri="{BB962C8B-B14F-4D97-AF65-F5344CB8AC3E}">
        <p14:creationId xmlns:p14="http://schemas.microsoft.com/office/powerpoint/2010/main" val="3271866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k-SK" dirty="0" err="1"/>
              <a:t>Definition</a:t>
            </a:r>
            <a:r>
              <a:rPr lang="sk-SK" dirty="0"/>
              <a:t> - </a:t>
            </a:r>
            <a:r>
              <a:rPr lang="sk-SK" dirty="0" err="1"/>
              <a:t>recap</a:t>
            </a:r>
            <a:endParaRPr lang="en-US" dirty="0"/>
          </a:p>
        </p:txBody>
      </p:sp>
      <p:sp>
        <p:nvSpPr>
          <p:cNvPr id="3" name="Content Placeholder 2"/>
          <p:cNvSpPr>
            <a:spLocks noGrp="1"/>
          </p:cNvSpPr>
          <p:nvPr>
            <p:ph sz="half" idx="1"/>
          </p:nvPr>
        </p:nvSpPr>
        <p:spPr>
          <a:xfrm>
            <a:off x="380206" y="1106027"/>
            <a:ext cx="11327886" cy="5279708"/>
          </a:xfrm>
        </p:spPr>
        <p:txBody>
          <a:bodyPr/>
          <a:lstStyle/>
          <a:p>
            <a:r>
              <a:rPr lang="en-US" dirty="0"/>
              <a:t>Kubernetes is a portable, extensible, open-source platform for managing containerized workloads and services, that facilitates both declarative configuration and automation,</a:t>
            </a:r>
          </a:p>
          <a:p>
            <a:r>
              <a:rPr lang="en-US" dirty="0"/>
              <a:t>It has a large, rapidly growing ecosystem,</a:t>
            </a:r>
          </a:p>
          <a:p>
            <a:r>
              <a:rPr lang="en-US" dirty="0"/>
              <a:t>Kubernetes services, support, and tools are widely available,</a:t>
            </a:r>
          </a:p>
          <a:p>
            <a:r>
              <a:rPr lang="en-US" dirty="0"/>
              <a:t>Possibility to add custom operators,</a:t>
            </a:r>
          </a:p>
          <a:p>
            <a:r>
              <a:rPr lang="en-US" dirty="0"/>
              <a:t>Many open standards are used in Kubernetes ecosystem like:</a:t>
            </a:r>
          </a:p>
          <a:p>
            <a:pPr lvl="1"/>
            <a:r>
              <a:rPr lang="en-US" dirty="0"/>
              <a:t>Open Container Initiative (OCI) - </a:t>
            </a:r>
            <a:r>
              <a:rPr lang="en-US" dirty="0" err="1"/>
              <a:t>runC</a:t>
            </a:r>
            <a:r>
              <a:rPr lang="en-US" dirty="0"/>
              <a:t>, </a:t>
            </a:r>
            <a:r>
              <a:rPr lang="en-US" dirty="0" err="1"/>
              <a:t>OCISpec</a:t>
            </a:r>
            <a:r>
              <a:rPr lang="en-US" dirty="0"/>
              <a:t>…,</a:t>
            </a:r>
          </a:p>
          <a:p>
            <a:pPr lvl="1"/>
            <a:r>
              <a:rPr lang="en-US" dirty="0"/>
              <a:t>Container Network Interface (CNI) – Calico, Flannel, Cilium…,</a:t>
            </a:r>
          </a:p>
          <a:p>
            <a:pPr lvl="1"/>
            <a:r>
              <a:rPr lang="en-US" dirty="0"/>
              <a:t>Container Runtime Interface (CRI) – </a:t>
            </a:r>
            <a:r>
              <a:rPr lang="en-US" dirty="0">
                <a:solidFill>
                  <a:schemeClr val="bg1">
                    <a:lumMod val="75000"/>
                  </a:schemeClr>
                </a:solidFill>
              </a:rPr>
              <a:t>Docker</a:t>
            </a:r>
            <a:r>
              <a:rPr lang="en-US" dirty="0"/>
              <a:t>, </a:t>
            </a:r>
            <a:r>
              <a:rPr lang="en-US" dirty="0" err="1"/>
              <a:t>containerd</a:t>
            </a:r>
            <a:r>
              <a:rPr lang="en-US" dirty="0"/>
              <a:t>, CRI-O…,</a:t>
            </a:r>
          </a:p>
          <a:p>
            <a:pPr lvl="1"/>
            <a:r>
              <a:rPr lang="en-US" dirty="0"/>
              <a:t>Container Storage Interface (CSI) – Rook, CEPH…,</a:t>
            </a:r>
          </a:p>
          <a:p>
            <a:pPr lvl="1"/>
            <a:r>
              <a:rPr lang="en-US" dirty="0"/>
              <a:t>Service Mesh Interface (SMI) – Istio, </a:t>
            </a:r>
            <a:r>
              <a:rPr lang="en-US" dirty="0" err="1"/>
              <a:t>Linkerd</a:t>
            </a:r>
            <a:r>
              <a:rPr lang="en-US" dirty="0"/>
              <a:t>…,</a:t>
            </a:r>
          </a:p>
          <a:p>
            <a:pPr lvl="1"/>
            <a:r>
              <a:rPr lang="en-US" dirty="0"/>
              <a:t>Cloud Provider Interface (CPI) – AWS, Azure, GCP…</a:t>
            </a:r>
          </a:p>
          <a:p>
            <a:endParaRPr lang="en-US" dirty="0"/>
          </a:p>
          <a:p>
            <a:endParaRPr lang="en-US" dirty="0"/>
          </a:p>
          <a:p>
            <a:endParaRPr lang="en-US" dirty="0"/>
          </a:p>
          <a:p>
            <a:endParaRPr lang="en-US" dirty="0"/>
          </a:p>
          <a:p>
            <a:pPr marL="72000" indent="0">
              <a:buNone/>
            </a:pPr>
            <a:endParaRPr lang="sk-SK" dirty="0"/>
          </a:p>
        </p:txBody>
      </p:sp>
      <p:sp>
        <p:nvSpPr>
          <p:cNvPr id="5" name="Footer Placeholder 4"/>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p:cNvSpPr>
            <a:spLocks noGrp="1"/>
          </p:cNvSpPr>
          <p:nvPr>
            <p:ph type="sldNum" sz="quarter" idx="12"/>
          </p:nvPr>
        </p:nvSpPr>
        <p:spPr/>
        <p:txBody>
          <a:bodyPr/>
          <a:lstStyle/>
          <a:p>
            <a:fld id="{F3BA6A0D-4A37-486A-B1E4-7797A7C8866C}" type="slidenum">
              <a:rPr lang="cs-CZ" smtClean="0"/>
              <a:t>3</a:t>
            </a:fld>
            <a:endParaRPr lang="cs-CZ"/>
          </a:p>
        </p:txBody>
      </p:sp>
    </p:spTree>
    <p:extLst>
      <p:ext uri="{BB962C8B-B14F-4D97-AF65-F5344CB8AC3E}">
        <p14:creationId xmlns:p14="http://schemas.microsoft.com/office/powerpoint/2010/main" val="3518890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CDFC-F9BB-6AF6-2AF1-23286692F0F5}"/>
              </a:ext>
            </a:extLst>
          </p:cNvPr>
          <p:cNvSpPr>
            <a:spLocks noGrp="1"/>
          </p:cNvSpPr>
          <p:nvPr>
            <p:ph type="title"/>
          </p:nvPr>
        </p:nvSpPr>
        <p:spPr/>
        <p:txBody>
          <a:bodyPr/>
          <a:lstStyle/>
          <a:p>
            <a:r>
              <a:rPr lang="en-SK" dirty="0"/>
              <a:t>Volumes</a:t>
            </a:r>
          </a:p>
        </p:txBody>
      </p:sp>
      <p:sp>
        <p:nvSpPr>
          <p:cNvPr id="4" name="Footer Placeholder 3">
            <a:extLst>
              <a:ext uri="{FF2B5EF4-FFF2-40B4-BE49-F238E27FC236}">
                <a16:creationId xmlns:a16="http://schemas.microsoft.com/office/drawing/2014/main" id="{D1A2A0AA-A986-390C-C51D-370C9B51FF34}"/>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D421B656-8FF9-1759-90D5-AEFF05C0DE20}"/>
              </a:ext>
            </a:extLst>
          </p:cNvPr>
          <p:cNvSpPr>
            <a:spLocks noGrp="1"/>
          </p:cNvSpPr>
          <p:nvPr>
            <p:ph type="sldNum" sz="quarter" idx="12"/>
          </p:nvPr>
        </p:nvSpPr>
        <p:spPr/>
        <p:txBody>
          <a:bodyPr/>
          <a:lstStyle/>
          <a:p>
            <a:fld id="{F3BA6A0D-4A37-486A-B1E4-7797A7C8866C}" type="slidenum">
              <a:rPr lang="cs-CZ" smtClean="0"/>
              <a:t>30</a:t>
            </a:fld>
            <a:endParaRPr lang="cs-CZ"/>
          </a:p>
        </p:txBody>
      </p:sp>
      <p:pic>
        <p:nvPicPr>
          <p:cNvPr id="1030" name="Picture 6">
            <a:extLst>
              <a:ext uri="{FF2B5EF4-FFF2-40B4-BE49-F238E27FC236}">
                <a16:creationId xmlns:a16="http://schemas.microsoft.com/office/drawing/2014/main" id="{E0A40DEB-A35E-D862-9850-0A843DE40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267" y="1136971"/>
            <a:ext cx="5901877" cy="541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251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C782F2-F851-1CBE-8C67-033618E18E46}"/>
              </a:ext>
            </a:extLst>
          </p:cNvPr>
          <p:cNvSpPr>
            <a:spLocks noGrp="1"/>
          </p:cNvSpPr>
          <p:nvPr>
            <p:ph type="title"/>
          </p:nvPr>
        </p:nvSpPr>
        <p:spPr/>
        <p:txBody>
          <a:bodyPr/>
          <a:lstStyle/>
          <a:p>
            <a:r>
              <a:rPr lang="en-SK" dirty="0"/>
              <a:t>Volumes (storage)</a:t>
            </a:r>
          </a:p>
        </p:txBody>
      </p:sp>
      <p:sp>
        <p:nvSpPr>
          <p:cNvPr id="8" name="Content Placeholder 7">
            <a:extLst>
              <a:ext uri="{FF2B5EF4-FFF2-40B4-BE49-F238E27FC236}">
                <a16:creationId xmlns:a16="http://schemas.microsoft.com/office/drawing/2014/main" id="{00D14F1D-9FDD-0ED6-BE12-B30DE5C43904}"/>
              </a:ext>
            </a:extLst>
          </p:cNvPr>
          <p:cNvSpPr>
            <a:spLocks noGrp="1"/>
          </p:cNvSpPr>
          <p:nvPr>
            <p:ph idx="1"/>
          </p:nvPr>
        </p:nvSpPr>
        <p:spPr/>
        <p:txBody>
          <a:bodyPr/>
          <a:lstStyle/>
          <a:p>
            <a:r>
              <a:rPr lang="en-GB" dirty="0"/>
              <a:t>Managing storage is a distinct problem from managing compute instances. The </a:t>
            </a:r>
            <a:r>
              <a:rPr lang="en-GB" dirty="0" err="1"/>
              <a:t>PersistentVolume</a:t>
            </a:r>
            <a:r>
              <a:rPr lang="en-GB" dirty="0"/>
              <a:t> subsystem provides an API for users and administrators that abstracts details of how storage is provided from how it is consumed,</a:t>
            </a:r>
          </a:p>
          <a:p>
            <a:r>
              <a:rPr lang="en-GB" dirty="0"/>
              <a:t>A </a:t>
            </a:r>
            <a:r>
              <a:rPr lang="en-GB" b="1" dirty="0" err="1"/>
              <a:t>PersistentVolume</a:t>
            </a:r>
            <a:r>
              <a:rPr lang="en-GB" dirty="0"/>
              <a:t> (PV) is a piece of storage in the cluster that has been provisioned by an administrator or dynamically provisioned using Storage Classes. It is a resource in the cluster just like a node is a cluster resource. PVs have a lifecycle independent of any individual Pod that uses the PV,</a:t>
            </a:r>
          </a:p>
          <a:p>
            <a:r>
              <a:rPr lang="en-GB" dirty="0"/>
              <a:t>A </a:t>
            </a:r>
            <a:r>
              <a:rPr lang="en-GB" b="1" dirty="0" err="1"/>
              <a:t>PersistentVolumeClaim</a:t>
            </a:r>
            <a:r>
              <a:rPr lang="en-GB" dirty="0"/>
              <a:t> (PVC) is a request for storage by a user. It is similar to a Pod. Pods consume node resources and PVCs consume PV resources. PVC can request specific size and access modes (e.g., they can be mounted </a:t>
            </a:r>
            <a:r>
              <a:rPr lang="en-GB" dirty="0" err="1"/>
              <a:t>ReadWriteOnce</a:t>
            </a:r>
            <a:r>
              <a:rPr lang="en-GB" dirty="0"/>
              <a:t>, </a:t>
            </a:r>
            <a:r>
              <a:rPr lang="en-GB" dirty="0" err="1"/>
              <a:t>ReadOnlyMany</a:t>
            </a:r>
            <a:r>
              <a:rPr lang="en-GB" dirty="0"/>
              <a:t> or </a:t>
            </a:r>
            <a:r>
              <a:rPr lang="en-GB" dirty="0" err="1"/>
              <a:t>ReadWriteMany</a:t>
            </a:r>
            <a:r>
              <a:rPr lang="en-GB" dirty="0"/>
              <a:t>)</a:t>
            </a:r>
          </a:p>
        </p:txBody>
      </p:sp>
      <p:sp>
        <p:nvSpPr>
          <p:cNvPr id="5" name="Footer Placeholder 4">
            <a:extLst>
              <a:ext uri="{FF2B5EF4-FFF2-40B4-BE49-F238E27FC236}">
                <a16:creationId xmlns:a16="http://schemas.microsoft.com/office/drawing/2014/main" id="{419C0949-71EA-0191-636C-44E569F3AE90}"/>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a:extLst>
              <a:ext uri="{FF2B5EF4-FFF2-40B4-BE49-F238E27FC236}">
                <a16:creationId xmlns:a16="http://schemas.microsoft.com/office/drawing/2014/main" id="{76AFC634-0C5D-522B-9DFE-E97A58BAA0CE}"/>
              </a:ext>
            </a:extLst>
          </p:cNvPr>
          <p:cNvSpPr>
            <a:spLocks noGrp="1"/>
          </p:cNvSpPr>
          <p:nvPr>
            <p:ph type="sldNum" sz="quarter" idx="12"/>
          </p:nvPr>
        </p:nvSpPr>
        <p:spPr/>
        <p:txBody>
          <a:bodyPr/>
          <a:lstStyle/>
          <a:p>
            <a:fld id="{F3BA6A0D-4A37-486A-B1E4-7797A7C8866C}" type="slidenum">
              <a:rPr lang="cs-CZ" smtClean="0"/>
              <a:t>31</a:t>
            </a:fld>
            <a:endParaRPr lang="cs-CZ"/>
          </a:p>
        </p:txBody>
      </p:sp>
    </p:spTree>
    <p:extLst>
      <p:ext uri="{BB962C8B-B14F-4D97-AF65-F5344CB8AC3E}">
        <p14:creationId xmlns:p14="http://schemas.microsoft.com/office/powerpoint/2010/main" val="1209028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1E9D-A324-EBB4-7289-6FD34DDAD94D}"/>
              </a:ext>
            </a:extLst>
          </p:cNvPr>
          <p:cNvSpPr>
            <a:spLocks noGrp="1"/>
          </p:cNvSpPr>
          <p:nvPr>
            <p:ph type="title"/>
          </p:nvPr>
        </p:nvSpPr>
        <p:spPr/>
        <p:txBody>
          <a:bodyPr/>
          <a:lstStyle/>
          <a:p>
            <a:r>
              <a:rPr lang="en-SK" dirty="0"/>
              <a:t>Volumes</a:t>
            </a:r>
          </a:p>
        </p:txBody>
      </p:sp>
      <p:sp>
        <p:nvSpPr>
          <p:cNvPr id="3" name="Content Placeholder 2">
            <a:extLst>
              <a:ext uri="{FF2B5EF4-FFF2-40B4-BE49-F238E27FC236}">
                <a16:creationId xmlns:a16="http://schemas.microsoft.com/office/drawing/2014/main" id="{FEF3C1DA-2AB0-40E7-4105-482DAC2C95F9}"/>
              </a:ext>
            </a:extLst>
          </p:cNvPr>
          <p:cNvSpPr>
            <a:spLocks noGrp="1"/>
          </p:cNvSpPr>
          <p:nvPr>
            <p:ph idx="1"/>
          </p:nvPr>
        </p:nvSpPr>
        <p:spPr/>
        <p:txBody>
          <a:bodyPr/>
          <a:lstStyle/>
          <a:p>
            <a:r>
              <a:rPr lang="en-US" sz="2000" dirty="0"/>
              <a:t>Examples of persistent volume types</a:t>
            </a:r>
            <a:r>
              <a:rPr lang="en-SK" sz="2000" dirty="0"/>
              <a:t>:</a:t>
            </a:r>
          </a:p>
          <a:p>
            <a:pPr lvl="1"/>
            <a:r>
              <a:rPr lang="en-SK" sz="1800" dirty="0"/>
              <a:t>hostPath - h</a:t>
            </a:r>
            <a:r>
              <a:rPr lang="en-GB" sz="1800" dirty="0" err="1"/>
              <a:t>ostPath</a:t>
            </a:r>
            <a:r>
              <a:rPr lang="en-GB" sz="1800" dirty="0"/>
              <a:t> volume (for single node testing only; will not work in a multi-node cluster).</a:t>
            </a:r>
            <a:endParaRPr lang="en-SK" sz="1800" dirty="0"/>
          </a:p>
          <a:p>
            <a:pPr lvl="1"/>
            <a:r>
              <a:rPr lang="en-SK" sz="1800" dirty="0"/>
              <a:t>CSI drivers - </a:t>
            </a:r>
            <a:r>
              <a:rPr lang="en-GB" sz="1800" dirty="0"/>
              <a:t>Container Storage Interface (CSI) – many drivers are available - </a:t>
            </a:r>
            <a:r>
              <a:rPr lang="en-GB" sz="1800" dirty="0">
                <a:hlinkClick r:id="rId2"/>
              </a:rPr>
              <a:t>https://kubernetes-csi.github.io/docs/drivers.html</a:t>
            </a:r>
            <a:r>
              <a:rPr lang="en-GB" sz="1800" dirty="0"/>
              <a:t> .</a:t>
            </a:r>
            <a:endParaRPr lang="en-SK" sz="1800" dirty="0"/>
          </a:p>
          <a:p>
            <a:pPr lvl="1"/>
            <a:r>
              <a:rPr lang="en-GB" sz="1800" dirty="0"/>
              <a:t>l</a:t>
            </a:r>
            <a:r>
              <a:rPr lang="en-SK" sz="1800" dirty="0"/>
              <a:t>ocal - </a:t>
            </a:r>
            <a:r>
              <a:rPr lang="en-GB" sz="1800" dirty="0"/>
              <a:t>local storage devices mounted on nodes.</a:t>
            </a:r>
          </a:p>
          <a:p>
            <a:pPr lvl="1"/>
            <a:r>
              <a:rPr lang="en-GB" sz="1800" dirty="0" err="1"/>
              <a:t>nfs</a:t>
            </a:r>
            <a:r>
              <a:rPr lang="en-GB" sz="1800" dirty="0"/>
              <a:t> - Network File System (NFS) storage.</a:t>
            </a:r>
          </a:p>
          <a:p>
            <a:r>
              <a:rPr lang="en-GB" sz="2000" dirty="0"/>
              <a:t>Examples of projected volume types:</a:t>
            </a:r>
          </a:p>
          <a:p>
            <a:pPr lvl="1"/>
            <a:r>
              <a:rPr lang="en-GB" sz="1800" dirty="0"/>
              <a:t>secret - secret volumes are backed by </a:t>
            </a:r>
            <a:r>
              <a:rPr lang="en-GB" sz="1800" dirty="0" err="1"/>
              <a:t>tmpfs</a:t>
            </a:r>
            <a:r>
              <a:rPr lang="en-GB" sz="1800" dirty="0"/>
              <a:t> (a RAM-backed filesystem) so they are never written to non-volatile storage.</a:t>
            </a:r>
          </a:p>
          <a:p>
            <a:pPr lvl="1"/>
            <a:r>
              <a:rPr lang="en-GB" sz="1800" dirty="0" err="1"/>
              <a:t>configMap</a:t>
            </a:r>
            <a:r>
              <a:rPr lang="en-GB" sz="1800" dirty="0"/>
              <a:t> - The data stored in a </a:t>
            </a:r>
            <a:r>
              <a:rPr lang="en-GB" sz="1800" dirty="0" err="1"/>
              <a:t>ConfigMap</a:t>
            </a:r>
            <a:r>
              <a:rPr lang="en-GB" sz="1800" dirty="0"/>
              <a:t> can be referenced in a volume of type </a:t>
            </a:r>
            <a:r>
              <a:rPr lang="en-GB" sz="1800" dirty="0" err="1"/>
              <a:t>configMap</a:t>
            </a:r>
            <a:r>
              <a:rPr lang="en-GB" sz="1800" dirty="0"/>
              <a:t> and then consumed by containerized applications running in a pod.</a:t>
            </a:r>
          </a:p>
          <a:p>
            <a:r>
              <a:rPr lang="en-GB" sz="2000" dirty="0"/>
              <a:t>Examples of ephemeral volume types:</a:t>
            </a:r>
          </a:p>
          <a:p>
            <a:pPr lvl="1"/>
            <a:r>
              <a:rPr lang="en-GB" sz="1800" dirty="0" err="1"/>
              <a:t>emptyDir</a:t>
            </a:r>
            <a:r>
              <a:rPr lang="en-GB" sz="1800" dirty="0"/>
              <a:t> - the volume is created when the Pod is assigned to a node. When a Pod is removed from a node for any reason, the data in the </a:t>
            </a:r>
            <a:r>
              <a:rPr lang="en-GB" sz="1800" dirty="0" err="1"/>
              <a:t>emptyDir</a:t>
            </a:r>
            <a:r>
              <a:rPr lang="en-GB" sz="1800" dirty="0"/>
              <a:t> is deleted permanently.</a:t>
            </a:r>
          </a:p>
          <a:p>
            <a:endParaRPr lang="en-SK" sz="2000" dirty="0"/>
          </a:p>
          <a:p>
            <a:endParaRPr lang="en-SK" sz="2000" dirty="0"/>
          </a:p>
        </p:txBody>
      </p:sp>
      <p:sp>
        <p:nvSpPr>
          <p:cNvPr id="4" name="Footer Placeholder 3">
            <a:extLst>
              <a:ext uri="{FF2B5EF4-FFF2-40B4-BE49-F238E27FC236}">
                <a16:creationId xmlns:a16="http://schemas.microsoft.com/office/drawing/2014/main" id="{7F23C928-B830-9519-A78D-9F6154C18888}"/>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5E830557-2B52-EC52-B25A-C305DE21557B}"/>
              </a:ext>
            </a:extLst>
          </p:cNvPr>
          <p:cNvSpPr>
            <a:spLocks noGrp="1"/>
          </p:cNvSpPr>
          <p:nvPr>
            <p:ph type="sldNum" sz="quarter" idx="12"/>
          </p:nvPr>
        </p:nvSpPr>
        <p:spPr/>
        <p:txBody>
          <a:bodyPr/>
          <a:lstStyle/>
          <a:p>
            <a:fld id="{F3BA6A0D-4A37-486A-B1E4-7797A7C8866C}" type="slidenum">
              <a:rPr lang="cs-CZ" smtClean="0"/>
              <a:t>32</a:t>
            </a:fld>
            <a:endParaRPr lang="cs-CZ"/>
          </a:p>
        </p:txBody>
      </p:sp>
    </p:spTree>
    <p:extLst>
      <p:ext uri="{BB962C8B-B14F-4D97-AF65-F5344CB8AC3E}">
        <p14:creationId xmlns:p14="http://schemas.microsoft.com/office/powerpoint/2010/main" val="1249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C738-0FBB-08E5-F49B-BA4375EA8BC6}"/>
              </a:ext>
            </a:extLst>
          </p:cNvPr>
          <p:cNvSpPr>
            <a:spLocks noGrp="1"/>
          </p:cNvSpPr>
          <p:nvPr>
            <p:ph type="title"/>
          </p:nvPr>
        </p:nvSpPr>
        <p:spPr/>
        <p:txBody>
          <a:bodyPr/>
          <a:lstStyle/>
          <a:p>
            <a:r>
              <a:rPr lang="en-SK" dirty="0"/>
              <a:t>Volumes in minikube</a:t>
            </a:r>
          </a:p>
        </p:txBody>
      </p:sp>
      <p:sp>
        <p:nvSpPr>
          <p:cNvPr id="3" name="Content Placeholder 2">
            <a:extLst>
              <a:ext uri="{FF2B5EF4-FFF2-40B4-BE49-F238E27FC236}">
                <a16:creationId xmlns:a16="http://schemas.microsoft.com/office/drawing/2014/main" id="{69371346-3528-BDAD-108D-B57A2AA78000}"/>
              </a:ext>
            </a:extLst>
          </p:cNvPr>
          <p:cNvSpPr>
            <a:spLocks noGrp="1"/>
          </p:cNvSpPr>
          <p:nvPr>
            <p:ph idx="1"/>
          </p:nvPr>
        </p:nvSpPr>
        <p:spPr/>
        <p:txBody>
          <a:bodyPr/>
          <a:lstStyle/>
          <a:p>
            <a:r>
              <a:rPr lang="en-SK" dirty="0"/>
              <a:t>Minikube supports multi-node clusters with PV/PVC and volume snapshots after applying</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enable </a:t>
            </a:r>
            <a:r>
              <a:rPr lang="en-GB" dirty="0" err="1">
                <a:latin typeface="Courier New" panose="02070309020205020404" pitchFamily="49" charset="0"/>
                <a:cs typeface="Courier New" panose="02070309020205020404" pitchFamily="49" charset="0"/>
              </a:rPr>
              <a:t>volumesnapshots</a:t>
            </a:r>
            <a:endParaRPr lang="en-GB" dirty="0">
              <a:latin typeface="Courier New" panose="02070309020205020404" pitchFamily="49" charset="0"/>
              <a:cs typeface="Courier New" panose="02070309020205020404" pitchFamily="49" charset="0"/>
            </a:endParaRP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enable </a:t>
            </a:r>
            <a:r>
              <a:rPr lang="en-GB" dirty="0" err="1">
                <a:latin typeface="Courier New" panose="02070309020205020404" pitchFamily="49" charset="0"/>
                <a:cs typeface="Courier New" panose="02070309020205020404" pitchFamily="49" charset="0"/>
              </a:rPr>
              <a:t>csi</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hostpath</a:t>
            </a:r>
            <a:r>
              <a:rPr lang="en-GB" dirty="0">
                <a:latin typeface="Courier New" panose="02070309020205020404" pitchFamily="49" charset="0"/>
                <a:cs typeface="Courier New" panose="02070309020205020404" pitchFamily="49" charset="0"/>
              </a:rPr>
              <a:t>-driver</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disable storage-provisioner</a:t>
            </a:r>
          </a:p>
          <a:p>
            <a:pPr lvl="1"/>
            <a:r>
              <a:rPr lang="en-GB" dirty="0" err="1">
                <a:latin typeface="Courier New" panose="02070309020205020404" pitchFamily="49" charset="0"/>
                <a:cs typeface="Courier New" panose="02070309020205020404" pitchFamily="49" charset="0"/>
              </a:rPr>
              <a:t>minikube</a:t>
            </a:r>
            <a:r>
              <a:rPr lang="en-GB" dirty="0">
                <a:latin typeface="Courier New" panose="02070309020205020404" pitchFamily="49" charset="0"/>
                <a:cs typeface="Courier New" panose="02070309020205020404" pitchFamily="49" charset="0"/>
              </a:rPr>
              <a:t> addons disable default-</a:t>
            </a:r>
            <a:r>
              <a:rPr lang="en-GB" dirty="0" err="1">
                <a:latin typeface="Courier New" panose="02070309020205020404" pitchFamily="49" charset="0"/>
                <a:cs typeface="Courier New" panose="02070309020205020404" pitchFamily="49" charset="0"/>
              </a:rPr>
              <a:t>storageclass</a:t>
            </a:r>
            <a:endParaRPr lang="en-GB" dirty="0">
              <a:latin typeface="Courier New" panose="02070309020205020404" pitchFamily="49" charset="0"/>
              <a:cs typeface="Courier New" panose="02070309020205020404" pitchFamily="49" charset="0"/>
            </a:endParaRPr>
          </a:p>
          <a:p>
            <a:pPr lvl="1"/>
            <a:r>
              <a:rPr lang="en-GB" dirty="0" err="1">
                <a:latin typeface="Courier New" panose="02070309020205020404" pitchFamily="49" charset="0"/>
                <a:cs typeface="Courier New" panose="02070309020205020404" pitchFamily="49" charset="0"/>
              </a:rPr>
              <a:t>kubectl</a:t>
            </a:r>
            <a:r>
              <a:rPr lang="en-GB" dirty="0">
                <a:latin typeface="Courier New" panose="02070309020205020404" pitchFamily="49" charset="0"/>
                <a:cs typeface="Courier New" panose="02070309020205020404" pitchFamily="49" charset="0"/>
              </a:rPr>
              <a:t> patch </a:t>
            </a:r>
            <a:r>
              <a:rPr lang="en-GB" dirty="0" err="1">
                <a:latin typeface="Courier New" panose="02070309020205020404" pitchFamily="49" charset="0"/>
                <a:cs typeface="Courier New" panose="02070309020205020404" pitchFamily="49" charset="0"/>
              </a:rPr>
              <a:t>storageclass</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csi-hostpath-sc</a:t>
            </a:r>
            <a:r>
              <a:rPr lang="en-GB" dirty="0">
                <a:latin typeface="Courier New" panose="02070309020205020404" pitchFamily="49" charset="0"/>
                <a:cs typeface="Courier New" panose="02070309020205020404" pitchFamily="49" charset="0"/>
              </a:rPr>
              <a:t> -p '{"metadata": {"annotations":{"</a:t>
            </a:r>
            <a:r>
              <a:rPr lang="en-GB" dirty="0" err="1">
                <a:latin typeface="Courier New" panose="02070309020205020404" pitchFamily="49" charset="0"/>
                <a:cs typeface="Courier New" panose="02070309020205020404" pitchFamily="49" charset="0"/>
              </a:rPr>
              <a:t>storageclass.kubernetes.io</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is-default-class":"true</a:t>
            </a:r>
            <a:r>
              <a:rPr lang="en-GB" dirty="0">
                <a:latin typeface="Courier New" panose="02070309020205020404" pitchFamily="49" charset="0"/>
                <a:cs typeface="Courier New" panose="02070309020205020404" pitchFamily="49" charset="0"/>
              </a:rPr>
              <a:t>"}}}’</a:t>
            </a:r>
          </a:p>
          <a:p>
            <a:pPr lvl="1"/>
            <a:endParaRPr lang="en-GB" dirty="0"/>
          </a:p>
          <a:p>
            <a:pPr lvl="1"/>
            <a:endParaRPr lang="en-GB" dirty="0"/>
          </a:p>
          <a:p>
            <a:pPr lvl="1"/>
            <a:endParaRPr lang="en-GB" dirty="0"/>
          </a:p>
          <a:p>
            <a:pPr lvl="1"/>
            <a:endParaRPr lang="en-GB" dirty="0"/>
          </a:p>
          <a:p>
            <a:pPr lvl="1"/>
            <a:endParaRPr lang="en-GB" dirty="0"/>
          </a:p>
          <a:p>
            <a:r>
              <a:rPr lang="en-GB" dirty="0">
                <a:hlinkClick r:id="rId2"/>
              </a:rPr>
              <a:t>https://minikube.sigs.k8s.io/docs/tutorials/volume_snapshots_and_csi/</a:t>
            </a:r>
            <a:r>
              <a:rPr lang="en-GB" dirty="0"/>
              <a:t> </a:t>
            </a:r>
            <a:endParaRPr lang="en-SK" dirty="0"/>
          </a:p>
        </p:txBody>
      </p:sp>
      <p:sp>
        <p:nvSpPr>
          <p:cNvPr id="4" name="Footer Placeholder 3">
            <a:extLst>
              <a:ext uri="{FF2B5EF4-FFF2-40B4-BE49-F238E27FC236}">
                <a16:creationId xmlns:a16="http://schemas.microsoft.com/office/drawing/2014/main" id="{B409204B-BBEA-4FD0-69EA-70A6BEA2FA91}"/>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1C9A0AA4-0EC3-EDD4-F6FE-F084A8495CF0}"/>
              </a:ext>
            </a:extLst>
          </p:cNvPr>
          <p:cNvSpPr>
            <a:spLocks noGrp="1"/>
          </p:cNvSpPr>
          <p:nvPr>
            <p:ph type="sldNum" sz="quarter" idx="12"/>
          </p:nvPr>
        </p:nvSpPr>
        <p:spPr/>
        <p:txBody>
          <a:bodyPr/>
          <a:lstStyle/>
          <a:p>
            <a:fld id="{F3BA6A0D-4A37-486A-B1E4-7797A7C8866C}" type="slidenum">
              <a:rPr lang="cs-CZ" smtClean="0"/>
              <a:t>33</a:t>
            </a:fld>
            <a:endParaRPr lang="cs-CZ"/>
          </a:p>
        </p:txBody>
      </p:sp>
      <p:pic>
        <p:nvPicPr>
          <p:cNvPr id="6" name="Graphic 5" descr="Cmd Terminal with solid fill">
            <a:extLst>
              <a:ext uri="{FF2B5EF4-FFF2-40B4-BE49-F238E27FC236}">
                <a16:creationId xmlns:a16="http://schemas.microsoft.com/office/drawing/2014/main" id="{8FB5805F-E5E6-B038-E918-A5FA7517B6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0055" y="261430"/>
            <a:ext cx="914400" cy="914400"/>
          </a:xfrm>
          <a:prstGeom prst="rect">
            <a:avLst/>
          </a:prstGeom>
        </p:spPr>
      </p:pic>
    </p:spTree>
    <p:extLst>
      <p:ext uri="{BB962C8B-B14F-4D97-AF65-F5344CB8AC3E}">
        <p14:creationId xmlns:p14="http://schemas.microsoft.com/office/powerpoint/2010/main" val="2205827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31A7-D021-2244-E90A-0727F7C8152B}"/>
              </a:ext>
            </a:extLst>
          </p:cNvPr>
          <p:cNvSpPr>
            <a:spLocks noGrp="1"/>
          </p:cNvSpPr>
          <p:nvPr>
            <p:ph type="title"/>
          </p:nvPr>
        </p:nvSpPr>
        <p:spPr/>
        <p:txBody>
          <a:bodyPr/>
          <a:lstStyle/>
          <a:p>
            <a:r>
              <a:rPr lang="en-SK" dirty="0"/>
              <a:t>DaemonSet (workload resource)</a:t>
            </a:r>
          </a:p>
        </p:txBody>
      </p:sp>
      <p:sp>
        <p:nvSpPr>
          <p:cNvPr id="3" name="Content Placeholder 2">
            <a:extLst>
              <a:ext uri="{FF2B5EF4-FFF2-40B4-BE49-F238E27FC236}">
                <a16:creationId xmlns:a16="http://schemas.microsoft.com/office/drawing/2014/main" id="{BCFB2A1F-F723-E9A9-4AFA-5DF37C45BDF5}"/>
              </a:ext>
            </a:extLst>
          </p:cNvPr>
          <p:cNvSpPr>
            <a:spLocks noGrp="1"/>
          </p:cNvSpPr>
          <p:nvPr>
            <p:ph idx="1"/>
          </p:nvPr>
        </p:nvSpPr>
        <p:spPr/>
        <p:txBody>
          <a:bodyPr/>
          <a:lstStyle/>
          <a:p>
            <a:r>
              <a:rPr lang="en-GB" dirty="0"/>
              <a:t>A </a:t>
            </a:r>
            <a:r>
              <a:rPr lang="en-GB" dirty="0" err="1"/>
              <a:t>DaemonSet</a:t>
            </a:r>
            <a:r>
              <a:rPr lang="en-GB" dirty="0"/>
              <a:t> ensures that all (or some) Nodes run a copy of a Pod. As nodes are added to the cluster, Pods are added to them. As nodes are removed from the cluster, those Pods are garbage collected. Deleting a </a:t>
            </a:r>
            <a:r>
              <a:rPr lang="en-GB" dirty="0" err="1"/>
              <a:t>DaemonSet</a:t>
            </a:r>
            <a:r>
              <a:rPr lang="en-GB" dirty="0"/>
              <a:t> will clean up the Pods it created</a:t>
            </a:r>
          </a:p>
          <a:p>
            <a:r>
              <a:rPr lang="en-GB" dirty="0"/>
              <a:t>Typical use cases:</a:t>
            </a:r>
          </a:p>
          <a:p>
            <a:pPr lvl="1"/>
            <a:r>
              <a:rPr lang="en-GB" dirty="0"/>
              <a:t>Running a cluster storage daemon on every node,</a:t>
            </a:r>
          </a:p>
          <a:p>
            <a:pPr lvl="1"/>
            <a:r>
              <a:rPr lang="en-GB" dirty="0"/>
              <a:t>Running a logs collection daemon on every node,</a:t>
            </a:r>
          </a:p>
          <a:p>
            <a:pPr lvl="1"/>
            <a:r>
              <a:rPr lang="en-GB" dirty="0"/>
              <a:t>Running a node monitoring daemon on every node</a:t>
            </a:r>
            <a:endParaRPr lang="en-SK" dirty="0"/>
          </a:p>
        </p:txBody>
      </p:sp>
      <p:sp>
        <p:nvSpPr>
          <p:cNvPr id="4" name="Footer Placeholder 3">
            <a:extLst>
              <a:ext uri="{FF2B5EF4-FFF2-40B4-BE49-F238E27FC236}">
                <a16:creationId xmlns:a16="http://schemas.microsoft.com/office/drawing/2014/main" id="{DD9E7CF3-6627-EAE8-03BE-B1FBA8009C2E}"/>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8006AED8-3177-14C1-68EB-380679626C92}"/>
              </a:ext>
            </a:extLst>
          </p:cNvPr>
          <p:cNvSpPr>
            <a:spLocks noGrp="1"/>
          </p:cNvSpPr>
          <p:nvPr>
            <p:ph type="sldNum" sz="quarter" idx="12"/>
          </p:nvPr>
        </p:nvSpPr>
        <p:spPr/>
        <p:txBody>
          <a:bodyPr/>
          <a:lstStyle/>
          <a:p>
            <a:fld id="{F3BA6A0D-4A37-486A-B1E4-7797A7C8866C}" type="slidenum">
              <a:rPr lang="cs-CZ" smtClean="0"/>
              <a:t>34</a:t>
            </a:fld>
            <a:endParaRPr lang="cs-CZ"/>
          </a:p>
        </p:txBody>
      </p:sp>
    </p:spTree>
    <p:extLst>
      <p:ext uri="{BB962C8B-B14F-4D97-AF65-F5344CB8AC3E}">
        <p14:creationId xmlns:p14="http://schemas.microsoft.com/office/powerpoint/2010/main" val="291866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F0241-2104-8972-0EAA-F63ED446AC6D}"/>
              </a:ext>
            </a:extLst>
          </p:cNvPr>
          <p:cNvSpPr>
            <a:spLocks noGrp="1"/>
          </p:cNvSpPr>
          <p:nvPr>
            <p:ph type="title"/>
          </p:nvPr>
        </p:nvSpPr>
        <p:spPr/>
        <p:txBody>
          <a:bodyPr/>
          <a:lstStyle/>
          <a:p>
            <a:r>
              <a:rPr lang="en-SK" dirty="0"/>
              <a:t>StatefulSet (workload resource)</a:t>
            </a:r>
          </a:p>
        </p:txBody>
      </p:sp>
      <p:sp>
        <p:nvSpPr>
          <p:cNvPr id="3" name="Content Placeholder 2">
            <a:extLst>
              <a:ext uri="{FF2B5EF4-FFF2-40B4-BE49-F238E27FC236}">
                <a16:creationId xmlns:a16="http://schemas.microsoft.com/office/drawing/2014/main" id="{6B2C67FB-55B6-E15F-7D79-67768FF546C4}"/>
              </a:ext>
            </a:extLst>
          </p:cNvPr>
          <p:cNvSpPr>
            <a:spLocks noGrp="1"/>
          </p:cNvSpPr>
          <p:nvPr>
            <p:ph idx="1"/>
          </p:nvPr>
        </p:nvSpPr>
        <p:spPr/>
        <p:txBody>
          <a:bodyPr/>
          <a:lstStyle/>
          <a:p>
            <a:r>
              <a:rPr lang="en-GB" dirty="0" err="1"/>
              <a:t>StatefulSet</a:t>
            </a:r>
            <a:r>
              <a:rPr lang="en-GB" dirty="0"/>
              <a:t> is the workload API object used to manage stateful applications,</a:t>
            </a:r>
          </a:p>
          <a:p>
            <a:r>
              <a:rPr lang="en-GB" dirty="0"/>
              <a:t>Manages the deployment and scaling of a set of Pods, and provides guarantees about the ordering and uniqueness of these Pods,</a:t>
            </a:r>
          </a:p>
          <a:p>
            <a:r>
              <a:rPr lang="en-GB" dirty="0" err="1"/>
              <a:t>StatefulSets</a:t>
            </a:r>
            <a:r>
              <a:rPr lang="en-GB" dirty="0"/>
              <a:t> are valuable for applications that require one or more of the following:</a:t>
            </a:r>
          </a:p>
          <a:p>
            <a:pPr lvl="1"/>
            <a:r>
              <a:rPr lang="en-GB" dirty="0"/>
              <a:t>Stable, unique network identifiers,</a:t>
            </a:r>
          </a:p>
          <a:p>
            <a:pPr lvl="1"/>
            <a:r>
              <a:rPr lang="en-GB" dirty="0"/>
              <a:t>Stable, persistent storage,</a:t>
            </a:r>
          </a:p>
          <a:p>
            <a:pPr lvl="1"/>
            <a:r>
              <a:rPr lang="en-GB" dirty="0"/>
              <a:t>Ordered, graceful deployment and scaling,</a:t>
            </a:r>
          </a:p>
          <a:p>
            <a:pPr lvl="1"/>
            <a:r>
              <a:rPr lang="en-GB" dirty="0"/>
              <a:t>Ordered, automated rolling updates.</a:t>
            </a:r>
            <a:endParaRPr lang="en-SK" dirty="0"/>
          </a:p>
        </p:txBody>
      </p:sp>
      <p:sp>
        <p:nvSpPr>
          <p:cNvPr id="4" name="Footer Placeholder 3">
            <a:extLst>
              <a:ext uri="{FF2B5EF4-FFF2-40B4-BE49-F238E27FC236}">
                <a16:creationId xmlns:a16="http://schemas.microsoft.com/office/drawing/2014/main" id="{29E48B72-D78E-3E27-D781-BC98F3E4F4BA}"/>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CECDD5A3-2A56-DB4F-29ED-89543FC28867}"/>
              </a:ext>
            </a:extLst>
          </p:cNvPr>
          <p:cNvSpPr>
            <a:spLocks noGrp="1"/>
          </p:cNvSpPr>
          <p:nvPr>
            <p:ph type="sldNum" sz="quarter" idx="12"/>
          </p:nvPr>
        </p:nvSpPr>
        <p:spPr/>
        <p:txBody>
          <a:bodyPr/>
          <a:lstStyle/>
          <a:p>
            <a:fld id="{F3BA6A0D-4A37-486A-B1E4-7797A7C8866C}" type="slidenum">
              <a:rPr lang="cs-CZ" smtClean="0"/>
              <a:t>35</a:t>
            </a:fld>
            <a:endParaRPr lang="cs-CZ"/>
          </a:p>
        </p:txBody>
      </p:sp>
    </p:spTree>
    <p:extLst>
      <p:ext uri="{BB962C8B-B14F-4D97-AF65-F5344CB8AC3E}">
        <p14:creationId xmlns:p14="http://schemas.microsoft.com/office/powerpoint/2010/main" val="3849208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45CF-9DFA-C67E-5C9F-25C4ABC5294B}"/>
              </a:ext>
            </a:extLst>
          </p:cNvPr>
          <p:cNvSpPr>
            <a:spLocks noGrp="1"/>
          </p:cNvSpPr>
          <p:nvPr>
            <p:ph type="title"/>
          </p:nvPr>
        </p:nvSpPr>
        <p:spPr>
          <a:xfrm>
            <a:off x="335958" y="261430"/>
            <a:ext cx="11518499" cy="685985"/>
          </a:xfrm>
        </p:spPr>
        <p:txBody>
          <a:bodyPr anchor="ctr">
            <a:normAutofit/>
          </a:bodyPr>
          <a:lstStyle/>
          <a:p>
            <a:pPr>
              <a:lnSpc>
                <a:spcPct val="90000"/>
              </a:lnSpc>
            </a:pPr>
            <a:r>
              <a:rPr lang="en-SK" dirty="0"/>
              <a:t>Security</a:t>
            </a:r>
          </a:p>
        </p:txBody>
      </p:sp>
      <p:sp>
        <p:nvSpPr>
          <p:cNvPr id="11" name="Content Placeholder 2">
            <a:extLst>
              <a:ext uri="{FF2B5EF4-FFF2-40B4-BE49-F238E27FC236}">
                <a16:creationId xmlns:a16="http://schemas.microsoft.com/office/drawing/2014/main" id="{2E97BC14-2932-A9C3-9497-A40CB92F4B33}"/>
              </a:ext>
            </a:extLst>
          </p:cNvPr>
          <p:cNvSpPr>
            <a:spLocks noGrp="1"/>
          </p:cNvSpPr>
          <p:nvPr>
            <p:ph sz="half" idx="1"/>
          </p:nvPr>
        </p:nvSpPr>
        <p:spPr>
          <a:xfrm>
            <a:off x="335214" y="1084287"/>
            <a:ext cx="11703591" cy="5279708"/>
          </a:xfrm>
        </p:spPr>
        <p:txBody>
          <a:bodyPr/>
          <a:lstStyle/>
          <a:p>
            <a:r>
              <a:rPr lang="en-US" sz="1800" dirty="0"/>
              <a:t>All Kubernetes clusters have two categories of users: service accounts managed by Kubernetes, and normal users,</a:t>
            </a:r>
          </a:p>
          <a:p>
            <a:r>
              <a:rPr lang="en-US" sz="1800" dirty="0"/>
              <a:t>Authorization modes:</a:t>
            </a:r>
          </a:p>
          <a:p>
            <a:pPr lvl="1"/>
            <a:r>
              <a:rPr lang="en-US" sz="1600" dirty="0"/>
              <a:t>Node - A special-purpose authorization mode that grants permissions to </a:t>
            </a:r>
            <a:r>
              <a:rPr lang="en-US" sz="1600" dirty="0" err="1"/>
              <a:t>kubelets</a:t>
            </a:r>
            <a:r>
              <a:rPr lang="en-US" sz="1600" dirty="0"/>
              <a:t> based on the pods they are scheduled to run,</a:t>
            </a:r>
          </a:p>
          <a:p>
            <a:pPr lvl="1"/>
            <a:r>
              <a:rPr lang="en-US" sz="1600" dirty="0"/>
              <a:t>ABAC - Attribute-based access control (ABAC) defines an access control paradigm whereby access rights are granted to users through the use of policies which combine attributes together,</a:t>
            </a:r>
          </a:p>
          <a:p>
            <a:pPr lvl="1"/>
            <a:r>
              <a:rPr lang="en-US" sz="1600" dirty="0"/>
              <a:t>RBAC - Role-based access control (RBAC) is a method of regulating access to computer or network resources based on the roles of individual users within an enterprise,</a:t>
            </a:r>
          </a:p>
          <a:p>
            <a:pPr lvl="1"/>
            <a:r>
              <a:rPr lang="en-US" sz="1600" dirty="0"/>
              <a:t>Webhook - A </a:t>
            </a:r>
            <a:r>
              <a:rPr lang="en-US" sz="1600" dirty="0" err="1"/>
              <a:t>WebHook</a:t>
            </a:r>
            <a:r>
              <a:rPr lang="en-US" sz="1600" dirty="0"/>
              <a:t> is an HTTP callback: an HTTP POST that occurs when something happens; a simple event-notification via HTTP POST.</a:t>
            </a:r>
          </a:p>
          <a:p>
            <a:pPr lvl="1"/>
            <a:endParaRPr lang="en-US" sz="1600" dirty="0"/>
          </a:p>
        </p:txBody>
      </p:sp>
      <p:pic>
        <p:nvPicPr>
          <p:cNvPr id="6" name="Content Placeholder 5">
            <a:extLst>
              <a:ext uri="{FF2B5EF4-FFF2-40B4-BE49-F238E27FC236}">
                <a16:creationId xmlns:a16="http://schemas.microsoft.com/office/drawing/2014/main" id="{BF7D7DA5-95DA-4685-DD1B-5B8BB0FD4D30}"/>
              </a:ext>
            </a:extLst>
          </p:cNvPr>
          <p:cNvPicPr>
            <a:picLocks noGrp="1" noChangeAspect="1"/>
          </p:cNvPicPr>
          <p:nvPr>
            <p:ph sz="half" idx="2"/>
          </p:nvPr>
        </p:nvPicPr>
        <p:blipFill>
          <a:blip r:embed="rId2"/>
          <a:stretch>
            <a:fillRect/>
          </a:stretch>
        </p:blipFill>
        <p:spPr>
          <a:xfrm>
            <a:off x="3905983" y="4117011"/>
            <a:ext cx="5844711" cy="2484000"/>
          </a:xfrm>
          <a:prstGeom prst="rect">
            <a:avLst/>
          </a:prstGeom>
          <a:noFill/>
        </p:spPr>
      </p:pic>
      <p:sp>
        <p:nvSpPr>
          <p:cNvPr id="4" name="Footer Placeholder 3">
            <a:extLst>
              <a:ext uri="{FF2B5EF4-FFF2-40B4-BE49-F238E27FC236}">
                <a16:creationId xmlns:a16="http://schemas.microsoft.com/office/drawing/2014/main" id="{0ABF1839-31D8-9D78-4ABC-72E8CC593F3D}"/>
              </a:ext>
            </a:extLst>
          </p:cNvPr>
          <p:cNvSpPr>
            <a:spLocks noGrp="1"/>
          </p:cNvSpPr>
          <p:nvPr>
            <p:ph type="ftr" sz="quarter" idx="11"/>
          </p:nvPr>
        </p:nvSpPr>
        <p:spPr>
          <a:xfrm>
            <a:off x="7802805" y="6551583"/>
            <a:ext cx="3860296" cy="365209"/>
          </a:xfrm>
        </p:spPr>
        <p:txBody>
          <a:bodyPr anchor="ctr">
            <a:normAutofit/>
          </a:bodyPr>
          <a:lstStyle/>
          <a:p>
            <a:pPr>
              <a:spcAft>
                <a:spcPts val="600"/>
              </a:spcAft>
            </a:pPr>
            <a:r>
              <a:rPr lang="cs-CZ"/>
              <a:t>Copyright © </a:t>
            </a:r>
            <a:r>
              <a:rPr lang="en-US"/>
              <a:t>Unicorn Top Gun Academy</a:t>
            </a:r>
            <a:endParaRPr lang="cs-CZ"/>
          </a:p>
        </p:txBody>
      </p:sp>
      <p:sp>
        <p:nvSpPr>
          <p:cNvPr id="5" name="Slide Number Placeholder 4">
            <a:extLst>
              <a:ext uri="{FF2B5EF4-FFF2-40B4-BE49-F238E27FC236}">
                <a16:creationId xmlns:a16="http://schemas.microsoft.com/office/drawing/2014/main" id="{7AD5A8A1-F486-5E8A-7154-71A6F4EE87F0}"/>
              </a:ext>
            </a:extLst>
          </p:cNvPr>
          <p:cNvSpPr>
            <a:spLocks noGrp="1"/>
          </p:cNvSpPr>
          <p:nvPr>
            <p:ph type="sldNum" sz="quarter" idx="12"/>
          </p:nvPr>
        </p:nvSpPr>
        <p:spPr>
          <a:xfrm>
            <a:off x="11581161" y="6547965"/>
            <a:ext cx="561931" cy="365209"/>
          </a:xfrm>
        </p:spPr>
        <p:txBody>
          <a:bodyPr anchor="ctr">
            <a:normAutofit/>
          </a:bodyPr>
          <a:lstStyle/>
          <a:p>
            <a:pPr>
              <a:spcAft>
                <a:spcPts val="600"/>
              </a:spcAft>
            </a:pPr>
            <a:fld id="{F3BA6A0D-4A37-486A-B1E4-7797A7C8866C}" type="slidenum">
              <a:rPr lang="cs-CZ" smtClean="0"/>
              <a:pPr>
                <a:spcAft>
                  <a:spcPts val="600"/>
                </a:spcAft>
              </a:pPr>
              <a:t>36</a:t>
            </a:fld>
            <a:endParaRPr lang="cs-CZ"/>
          </a:p>
        </p:txBody>
      </p:sp>
    </p:spTree>
    <p:extLst>
      <p:ext uri="{BB962C8B-B14F-4D97-AF65-F5344CB8AC3E}">
        <p14:creationId xmlns:p14="http://schemas.microsoft.com/office/powerpoint/2010/main" val="2103561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65AB-482B-8423-2ECA-9C00531830D7}"/>
              </a:ext>
            </a:extLst>
          </p:cNvPr>
          <p:cNvSpPr>
            <a:spLocks noGrp="1"/>
          </p:cNvSpPr>
          <p:nvPr>
            <p:ph type="title"/>
          </p:nvPr>
        </p:nvSpPr>
        <p:spPr/>
        <p:txBody>
          <a:bodyPr/>
          <a:lstStyle/>
          <a:p>
            <a:r>
              <a:rPr lang="en-SK" dirty="0"/>
              <a:t>Other Kubernetes objects/concepts</a:t>
            </a:r>
          </a:p>
        </p:txBody>
      </p:sp>
      <p:sp>
        <p:nvSpPr>
          <p:cNvPr id="3" name="Content Placeholder 2">
            <a:extLst>
              <a:ext uri="{FF2B5EF4-FFF2-40B4-BE49-F238E27FC236}">
                <a16:creationId xmlns:a16="http://schemas.microsoft.com/office/drawing/2014/main" id="{D472445B-9B2C-4794-F10D-8ABDF6B52120}"/>
              </a:ext>
            </a:extLst>
          </p:cNvPr>
          <p:cNvSpPr>
            <a:spLocks noGrp="1"/>
          </p:cNvSpPr>
          <p:nvPr>
            <p:ph idx="1"/>
          </p:nvPr>
        </p:nvSpPr>
        <p:spPr/>
        <p:txBody>
          <a:bodyPr/>
          <a:lstStyle/>
          <a:p>
            <a:r>
              <a:rPr lang="en-SK" dirty="0"/>
              <a:t>Basic Kubernetes has many other objects and concepts:</a:t>
            </a:r>
          </a:p>
          <a:p>
            <a:pPr lvl="1"/>
            <a:r>
              <a:rPr lang="en-SK" dirty="0"/>
              <a:t>Jobs, CronJobs</a:t>
            </a:r>
          </a:p>
          <a:p>
            <a:pPr lvl="1"/>
            <a:r>
              <a:rPr lang="en-SK" dirty="0"/>
              <a:t>Network Policies</a:t>
            </a:r>
          </a:p>
          <a:p>
            <a:pPr lvl="1"/>
            <a:r>
              <a:rPr lang="en-SK" dirty="0"/>
              <a:t>Resource Quotas, Limit Ranges</a:t>
            </a:r>
          </a:p>
          <a:p>
            <a:pPr lvl="1"/>
            <a:r>
              <a:rPr lang="en-SK" dirty="0"/>
              <a:t>Custom Resource Definitions</a:t>
            </a:r>
          </a:p>
          <a:p>
            <a:pPr lvl="1"/>
            <a:r>
              <a:rPr lang="en-SK" dirty="0"/>
              <a:t>Horizontal Pod Autoscaler</a:t>
            </a:r>
          </a:p>
          <a:p>
            <a:pPr lvl="1"/>
            <a:r>
              <a:rPr lang="en-GB" dirty="0"/>
              <a:t>a</a:t>
            </a:r>
            <a:r>
              <a:rPr lang="en-SK" dirty="0"/>
              <a:t>nd many others</a:t>
            </a:r>
          </a:p>
          <a:p>
            <a:pPr lvl="1"/>
            <a:endParaRPr lang="en-SK" dirty="0"/>
          </a:p>
        </p:txBody>
      </p:sp>
      <p:sp>
        <p:nvSpPr>
          <p:cNvPr id="4" name="Footer Placeholder 3">
            <a:extLst>
              <a:ext uri="{FF2B5EF4-FFF2-40B4-BE49-F238E27FC236}">
                <a16:creationId xmlns:a16="http://schemas.microsoft.com/office/drawing/2014/main" id="{59A92BF0-97F2-3EB6-7C5C-EF258FBDD98E}"/>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B5938504-4432-A3EE-6B6B-6760B6F17214}"/>
              </a:ext>
            </a:extLst>
          </p:cNvPr>
          <p:cNvSpPr>
            <a:spLocks noGrp="1"/>
          </p:cNvSpPr>
          <p:nvPr>
            <p:ph type="sldNum" sz="quarter" idx="12"/>
          </p:nvPr>
        </p:nvSpPr>
        <p:spPr/>
        <p:txBody>
          <a:bodyPr/>
          <a:lstStyle/>
          <a:p>
            <a:fld id="{F3BA6A0D-4A37-486A-B1E4-7797A7C8866C}" type="slidenum">
              <a:rPr lang="cs-CZ" smtClean="0"/>
              <a:t>37</a:t>
            </a:fld>
            <a:endParaRPr lang="cs-CZ"/>
          </a:p>
        </p:txBody>
      </p:sp>
    </p:spTree>
    <p:extLst>
      <p:ext uri="{BB962C8B-B14F-4D97-AF65-F5344CB8AC3E}">
        <p14:creationId xmlns:p14="http://schemas.microsoft.com/office/powerpoint/2010/main" val="2963708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zápatí 1"/>
          <p:cNvSpPr>
            <a:spLocks noGrp="1"/>
          </p:cNvSpPr>
          <p:nvPr>
            <p:ph type="ftr" sz="quarter" idx="3"/>
          </p:nvPr>
        </p:nvSpPr>
        <p:spPr>
          <a:xfrm>
            <a:off x="7803785" y="6553521"/>
            <a:ext cx="3860296" cy="365209"/>
          </a:xfrm>
        </p:spPr>
        <p:txBody>
          <a:bodyPr/>
          <a:lstStyle/>
          <a:p>
            <a:r>
              <a:rPr lang="cs-CZ" dirty="0"/>
              <a:t>Copyright © 20</a:t>
            </a:r>
            <a:r>
              <a:rPr lang="en-US" dirty="0"/>
              <a:t>21</a:t>
            </a:r>
            <a:r>
              <a:rPr lang="cs-CZ" dirty="0"/>
              <a:t> </a:t>
            </a:r>
            <a:r>
              <a:rPr lang="en-US" dirty="0"/>
              <a:t>Unicorn Top Gun Academy</a:t>
            </a:r>
            <a:endParaRPr lang="cs-CZ" dirty="0"/>
          </a:p>
        </p:txBody>
      </p:sp>
      <p:sp>
        <p:nvSpPr>
          <p:cNvPr id="3" name="TextovéPole 7"/>
          <p:cNvSpPr txBox="1"/>
          <p:nvPr/>
        </p:nvSpPr>
        <p:spPr>
          <a:xfrm>
            <a:off x="3402673" y="4039394"/>
            <a:ext cx="4748070" cy="532666"/>
          </a:xfrm>
          <a:prstGeom prst="rect">
            <a:avLst/>
          </a:prstGeom>
          <a:noFill/>
        </p:spPr>
        <p:txBody>
          <a:bodyPr wrap="none" lIns="100794" tIns="50397" rIns="100794" bIns="50397" rtlCol="0">
            <a:spAutoFit/>
          </a:bodyPr>
          <a:lstStyle/>
          <a:p>
            <a:pPr algn="r"/>
            <a:r>
              <a:rPr lang="en-US" sz="2800" dirty="0" err="1">
                <a:solidFill>
                  <a:srgbClr val="323232"/>
                </a:solidFill>
                <a:latin typeface="Arial" pitchFamily="34" charset="0"/>
                <a:cs typeface="Arial" pitchFamily="34" charset="0"/>
              </a:rPr>
              <a:t>michal.okresa@unicorn.com</a:t>
            </a:r>
            <a:endParaRPr lang="cs-CZ" sz="2800" dirty="0">
              <a:solidFill>
                <a:srgbClr val="323232"/>
              </a:solidFill>
              <a:latin typeface="Arial" pitchFamily="34" charset="0"/>
              <a:cs typeface="Arial" pitchFamily="34" charset="0"/>
            </a:endParaRPr>
          </a:p>
        </p:txBody>
      </p:sp>
      <p:sp>
        <p:nvSpPr>
          <p:cNvPr id="4" name="TextovéPole 7"/>
          <p:cNvSpPr txBox="1"/>
          <p:nvPr/>
        </p:nvSpPr>
        <p:spPr>
          <a:xfrm>
            <a:off x="3994982" y="1219994"/>
            <a:ext cx="3741385" cy="532666"/>
          </a:xfrm>
          <a:prstGeom prst="rect">
            <a:avLst/>
          </a:prstGeom>
          <a:noFill/>
        </p:spPr>
        <p:txBody>
          <a:bodyPr wrap="none" lIns="100794" tIns="50397" rIns="100794" bIns="50397" rtlCol="0">
            <a:spAutoFit/>
          </a:bodyPr>
          <a:lstStyle/>
          <a:p>
            <a:pPr algn="r"/>
            <a:r>
              <a:rPr lang="en-US" sz="2800" dirty="0">
                <a:solidFill>
                  <a:srgbClr val="323232"/>
                </a:solidFill>
                <a:latin typeface="Arial" pitchFamily="34" charset="0"/>
                <a:cs typeface="Arial" pitchFamily="34" charset="0"/>
              </a:rPr>
              <a:t>Thank you very much!</a:t>
            </a:r>
            <a:endParaRPr lang="cs-CZ" sz="2800" dirty="0">
              <a:solidFill>
                <a:srgbClr val="323232"/>
              </a:solidFill>
              <a:latin typeface="Arial" pitchFamily="34" charset="0"/>
              <a:cs typeface="Arial" pitchFamily="34" charset="0"/>
            </a:endParaRPr>
          </a:p>
        </p:txBody>
      </p:sp>
    </p:spTree>
    <p:extLst>
      <p:ext uri="{BB962C8B-B14F-4D97-AF65-F5344CB8AC3E}">
        <p14:creationId xmlns:p14="http://schemas.microsoft.com/office/powerpoint/2010/main" val="396380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 recap</a:t>
            </a:r>
          </a:p>
        </p:txBody>
      </p:sp>
      <p:sp>
        <p:nvSpPr>
          <p:cNvPr id="3" name="Content Placeholder 2"/>
          <p:cNvSpPr>
            <a:spLocks noGrp="1"/>
          </p:cNvSpPr>
          <p:nvPr>
            <p:ph sz="half" idx="1"/>
          </p:nvPr>
        </p:nvSpPr>
        <p:spPr>
          <a:xfrm>
            <a:off x="335215" y="1084287"/>
            <a:ext cx="11519242" cy="5279708"/>
          </a:xfrm>
        </p:spPr>
        <p:txBody>
          <a:bodyPr/>
          <a:lstStyle/>
          <a:p>
            <a:r>
              <a:rPr lang="en-US" dirty="0"/>
              <a:t>When you deploy Kubernetes, you get a </a:t>
            </a:r>
            <a:r>
              <a:rPr lang="en-US" b="1" dirty="0"/>
              <a:t>cluster</a:t>
            </a:r>
            <a:r>
              <a:rPr lang="en-US" dirty="0"/>
              <a:t>,</a:t>
            </a:r>
          </a:p>
          <a:p>
            <a:r>
              <a:rPr lang="en-US" dirty="0"/>
              <a:t>A Kubernetes cluster consists of a set of </a:t>
            </a:r>
            <a:r>
              <a:rPr lang="en-US" b="1" dirty="0"/>
              <a:t>worker</a:t>
            </a:r>
            <a:r>
              <a:rPr lang="en-US" dirty="0"/>
              <a:t> machines, called </a:t>
            </a:r>
            <a:r>
              <a:rPr lang="en-US" b="1" dirty="0"/>
              <a:t>nodes </a:t>
            </a:r>
            <a:r>
              <a:rPr lang="en-US" dirty="0"/>
              <a:t>(minions), that run containerized applications,</a:t>
            </a:r>
          </a:p>
          <a:p>
            <a:r>
              <a:rPr lang="en-US" dirty="0"/>
              <a:t>The </a:t>
            </a:r>
            <a:r>
              <a:rPr lang="en-US" b="1" dirty="0"/>
              <a:t>control plane</a:t>
            </a:r>
            <a:r>
              <a:rPr lang="en-US" dirty="0"/>
              <a:t> manages the </a:t>
            </a:r>
            <a:r>
              <a:rPr lang="en-US" b="1" dirty="0"/>
              <a:t>worker nodes </a:t>
            </a:r>
            <a:r>
              <a:rPr lang="en-US" dirty="0"/>
              <a:t>and the </a:t>
            </a:r>
            <a:r>
              <a:rPr lang="en-US" b="1" dirty="0"/>
              <a:t>Pods</a:t>
            </a:r>
            <a:r>
              <a:rPr lang="en-US" dirty="0"/>
              <a:t> in the cluster,</a:t>
            </a:r>
          </a:p>
          <a:p>
            <a:r>
              <a:rPr lang="en-US" dirty="0"/>
              <a:t>Every cluster has at least one </a:t>
            </a:r>
            <a:r>
              <a:rPr lang="en-US" b="1" dirty="0"/>
              <a:t>worker node</a:t>
            </a:r>
            <a:r>
              <a:rPr lang="en-US" dirty="0"/>
              <a:t>,</a:t>
            </a:r>
          </a:p>
          <a:p>
            <a:r>
              <a:rPr lang="en-US" dirty="0"/>
              <a:t>The </a:t>
            </a:r>
            <a:r>
              <a:rPr lang="en-US" b="1" dirty="0"/>
              <a:t>worker node(s) </a:t>
            </a:r>
            <a:r>
              <a:rPr lang="en-US" dirty="0"/>
              <a:t>host </a:t>
            </a:r>
            <a:r>
              <a:rPr lang="en-US" b="1" dirty="0"/>
              <a:t>Pods</a:t>
            </a:r>
            <a:r>
              <a:rPr lang="en-US" dirty="0"/>
              <a:t> that are the components of the application workload,</a:t>
            </a:r>
          </a:p>
          <a:p>
            <a:endParaRPr lang="en-US" dirty="0"/>
          </a:p>
          <a:p>
            <a:r>
              <a:rPr lang="en-US" dirty="0"/>
              <a:t>In production environments, the </a:t>
            </a:r>
            <a:r>
              <a:rPr lang="en-US" b="1" dirty="0"/>
              <a:t>control plane </a:t>
            </a:r>
            <a:r>
              <a:rPr lang="en-US" dirty="0"/>
              <a:t>usually runs across multiple computers and a </a:t>
            </a:r>
            <a:r>
              <a:rPr lang="en-US" b="1" dirty="0"/>
              <a:t>cluster</a:t>
            </a:r>
            <a:r>
              <a:rPr lang="en-US" dirty="0"/>
              <a:t> usually runs multiple</a:t>
            </a:r>
            <a:r>
              <a:rPr lang="en-US" b="1" dirty="0"/>
              <a:t> nodes</a:t>
            </a:r>
            <a:r>
              <a:rPr lang="en-US" dirty="0"/>
              <a:t>, providing fault-tolerance and high availability,</a:t>
            </a:r>
          </a:p>
          <a:p>
            <a:endParaRPr lang="en-US" dirty="0"/>
          </a:p>
          <a:p>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p:cNvSpPr>
            <a:spLocks noGrp="1"/>
          </p:cNvSpPr>
          <p:nvPr>
            <p:ph type="sldNum" sz="quarter" idx="12"/>
          </p:nvPr>
        </p:nvSpPr>
        <p:spPr/>
        <p:txBody>
          <a:bodyPr/>
          <a:lstStyle/>
          <a:p>
            <a:fld id="{F3BA6A0D-4A37-486A-B1E4-7797A7C8866C}" type="slidenum">
              <a:rPr lang="cs-CZ" smtClean="0"/>
              <a:t>4</a:t>
            </a:fld>
            <a:endParaRPr lang="cs-CZ"/>
          </a:p>
        </p:txBody>
      </p:sp>
    </p:spTree>
    <p:extLst>
      <p:ext uri="{BB962C8B-B14F-4D97-AF65-F5344CB8AC3E}">
        <p14:creationId xmlns:p14="http://schemas.microsoft.com/office/powerpoint/2010/main" val="178950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 recap</a:t>
            </a:r>
          </a:p>
        </p:txBody>
      </p:sp>
      <p:sp>
        <p:nvSpPr>
          <p:cNvPr id="5" name="Footer Placeholder 4"/>
          <p:cNvSpPr>
            <a:spLocks noGrp="1"/>
          </p:cNvSpPr>
          <p:nvPr>
            <p:ph type="ftr" sz="quarter" idx="11"/>
          </p:nvPr>
        </p:nvSpPr>
        <p:spPr/>
        <p:txBody>
          <a:bodyPr/>
          <a:lstStyle/>
          <a:p>
            <a:r>
              <a:rPr lang="cs-CZ"/>
              <a:t>Copyright © </a:t>
            </a:r>
            <a:r>
              <a:rPr lang="en-US"/>
              <a:t>Unicorn Top Gun Academy</a:t>
            </a:r>
            <a:endParaRPr lang="cs-CZ" dirty="0"/>
          </a:p>
        </p:txBody>
      </p:sp>
      <p:sp>
        <p:nvSpPr>
          <p:cNvPr id="6" name="Slide Number Placeholder 5"/>
          <p:cNvSpPr>
            <a:spLocks noGrp="1"/>
          </p:cNvSpPr>
          <p:nvPr>
            <p:ph type="sldNum" sz="quarter" idx="12"/>
          </p:nvPr>
        </p:nvSpPr>
        <p:spPr/>
        <p:txBody>
          <a:bodyPr/>
          <a:lstStyle/>
          <a:p>
            <a:fld id="{F3BA6A0D-4A37-486A-B1E4-7797A7C8866C}" type="slidenum">
              <a:rPr lang="cs-CZ" smtClean="0"/>
              <a:t>5</a:t>
            </a:fld>
            <a:endParaRPr lang="cs-CZ"/>
          </a:p>
        </p:txBody>
      </p:sp>
      <p:pic>
        <p:nvPicPr>
          <p:cNvPr id="3" name="Picture 2">
            <a:extLst>
              <a:ext uri="{FF2B5EF4-FFF2-40B4-BE49-F238E27FC236}">
                <a16:creationId xmlns:a16="http://schemas.microsoft.com/office/drawing/2014/main" id="{ED2F0EE7-2761-0DA6-5E07-E5F8A6C6E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406" y="995150"/>
            <a:ext cx="10218308" cy="4869287"/>
          </a:xfrm>
          <a:prstGeom prst="rect">
            <a:avLst/>
          </a:prstGeom>
        </p:spPr>
      </p:pic>
    </p:spTree>
    <p:extLst>
      <p:ext uri="{BB962C8B-B14F-4D97-AF65-F5344CB8AC3E}">
        <p14:creationId xmlns:p14="http://schemas.microsoft.com/office/powerpoint/2010/main" val="310340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4822-D761-6CB6-41BB-B79172740F5B}"/>
              </a:ext>
            </a:extLst>
          </p:cNvPr>
          <p:cNvSpPr>
            <a:spLocks noGrp="1"/>
          </p:cNvSpPr>
          <p:nvPr>
            <p:ph type="title"/>
          </p:nvPr>
        </p:nvSpPr>
        <p:spPr/>
        <p:txBody>
          <a:bodyPr/>
          <a:lstStyle/>
          <a:p>
            <a:r>
              <a:rPr lang="en-SK" dirty="0"/>
              <a:t>Monolithic architecture</a:t>
            </a:r>
          </a:p>
        </p:txBody>
      </p:sp>
      <p:sp>
        <p:nvSpPr>
          <p:cNvPr id="4" name="Footer Placeholder 3">
            <a:extLst>
              <a:ext uri="{FF2B5EF4-FFF2-40B4-BE49-F238E27FC236}">
                <a16:creationId xmlns:a16="http://schemas.microsoft.com/office/drawing/2014/main" id="{B15522D2-41CB-BEDA-F4F5-1B07C3C476DA}"/>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E93D10F1-16EC-AFF2-147C-3F03C8322038}"/>
              </a:ext>
            </a:extLst>
          </p:cNvPr>
          <p:cNvSpPr>
            <a:spLocks noGrp="1"/>
          </p:cNvSpPr>
          <p:nvPr>
            <p:ph type="sldNum" sz="quarter" idx="12"/>
          </p:nvPr>
        </p:nvSpPr>
        <p:spPr/>
        <p:txBody>
          <a:bodyPr/>
          <a:lstStyle/>
          <a:p>
            <a:fld id="{F3BA6A0D-4A37-486A-B1E4-7797A7C8866C}" type="slidenum">
              <a:rPr lang="cs-CZ" smtClean="0"/>
              <a:t>6</a:t>
            </a:fld>
            <a:endParaRPr lang="cs-CZ"/>
          </a:p>
        </p:txBody>
      </p:sp>
      <p:pic>
        <p:nvPicPr>
          <p:cNvPr id="6" name="Content Placeholder 5">
            <a:extLst>
              <a:ext uri="{FF2B5EF4-FFF2-40B4-BE49-F238E27FC236}">
                <a16:creationId xmlns:a16="http://schemas.microsoft.com/office/drawing/2014/main" id="{70124BC6-23A3-F505-43FB-FC4C2B3677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006" y="1514650"/>
            <a:ext cx="3490028" cy="4021931"/>
          </a:xfrm>
          <a:prstGeom prst="rect">
            <a:avLst/>
          </a:prstGeom>
        </p:spPr>
      </p:pic>
      <p:pic>
        <p:nvPicPr>
          <p:cNvPr id="7" name="Content Placeholder 6">
            <a:extLst>
              <a:ext uri="{FF2B5EF4-FFF2-40B4-BE49-F238E27FC236}">
                <a16:creationId xmlns:a16="http://schemas.microsoft.com/office/drawing/2014/main" id="{FF7669AA-269A-6AD0-3C58-8EF1845BF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333" y="1528582"/>
            <a:ext cx="4618828" cy="4462462"/>
          </a:xfrm>
          <a:prstGeom prst="rect">
            <a:avLst/>
          </a:prstGeom>
        </p:spPr>
      </p:pic>
    </p:spTree>
    <p:extLst>
      <p:ext uri="{BB962C8B-B14F-4D97-AF65-F5344CB8AC3E}">
        <p14:creationId xmlns:p14="http://schemas.microsoft.com/office/powerpoint/2010/main" val="402785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003A-459B-6412-F76A-33E9F650DA83}"/>
              </a:ext>
            </a:extLst>
          </p:cNvPr>
          <p:cNvSpPr>
            <a:spLocks noGrp="1"/>
          </p:cNvSpPr>
          <p:nvPr>
            <p:ph type="title"/>
          </p:nvPr>
        </p:nvSpPr>
        <p:spPr/>
        <p:txBody>
          <a:bodyPr/>
          <a:lstStyle/>
          <a:p>
            <a:r>
              <a:rPr lang="en-SK" dirty="0"/>
              <a:t>Microservices architecture</a:t>
            </a:r>
          </a:p>
        </p:txBody>
      </p:sp>
      <p:sp>
        <p:nvSpPr>
          <p:cNvPr id="4" name="Footer Placeholder 3">
            <a:extLst>
              <a:ext uri="{FF2B5EF4-FFF2-40B4-BE49-F238E27FC236}">
                <a16:creationId xmlns:a16="http://schemas.microsoft.com/office/drawing/2014/main" id="{43075947-9A97-C176-E0B6-817E47008813}"/>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C85F669B-9597-D1BF-AB8B-8CDD5716166D}"/>
              </a:ext>
            </a:extLst>
          </p:cNvPr>
          <p:cNvSpPr>
            <a:spLocks noGrp="1"/>
          </p:cNvSpPr>
          <p:nvPr>
            <p:ph type="sldNum" sz="quarter" idx="12"/>
          </p:nvPr>
        </p:nvSpPr>
        <p:spPr/>
        <p:txBody>
          <a:bodyPr/>
          <a:lstStyle/>
          <a:p>
            <a:fld id="{F3BA6A0D-4A37-486A-B1E4-7797A7C8866C}" type="slidenum">
              <a:rPr lang="cs-CZ" smtClean="0"/>
              <a:t>7</a:t>
            </a:fld>
            <a:endParaRPr lang="cs-CZ"/>
          </a:p>
        </p:txBody>
      </p:sp>
      <p:pic>
        <p:nvPicPr>
          <p:cNvPr id="6" name="Content Placeholder 7">
            <a:extLst>
              <a:ext uri="{FF2B5EF4-FFF2-40B4-BE49-F238E27FC236}">
                <a16:creationId xmlns:a16="http://schemas.microsoft.com/office/drawing/2014/main" id="{7A5F0A63-9D52-6746-90C0-E50BA2A7F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56" y="2058194"/>
            <a:ext cx="5225850" cy="3431467"/>
          </a:xfrm>
          <a:prstGeom prst="rect">
            <a:avLst/>
          </a:prstGeom>
        </p:spPr>
      </p:pic>
      <p:pic>
        <p:nvPicPr>
          <p:cNvPr id="7" name="Content Placeholder 6">
            <a:extLst>
              <a:ext uri="{FF2B5EF4-FFF2-40B4-BE49-F238E27FC236}">
                <a16:creationId xmlns:a16="http://schemas.microsoft.com/office/drawing/2014/main" id="{7AA9B056-D5F1-BA7A-C2B5-48A7EA8A3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776" y="1379275"/>
            <a:ext cx="5648325" cy="4695757"/>
          </a:xfrm>
          <a:prstGeom prst="rect">
            <a:avLst/>
          </a:prstGeom>
        </p:spPr>
      </p:pic>
    </p:spTree>
    <p:extLst>
      <p:ext uri="{BB962C8B-B14F-4D97-AF65-F5344CB8AC3E}">
        <p14:creationId xmlns:p14="http://schemas.microsoft.com/office/powerpoint/2010/main" val="126279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E20A8C8-6885-6AB5-0916-AE5EB0A1D714}"/>
              </a:ext>
            </a:extLst>
          </p:cNvPr>
          <p:cNvSpPr>
            <a:spLocks noGrp="1"/>
          </p:cNvSpPr>
          <p:nvPr>
            <p:ph type="ftr" sz="quarter" idx="11"/>
          </p:nvPr>
        </p:nvSpPr>
        <p:spPr/>
        <p:txBody>
          <a:bodyPr/>
          <a:lstStyle/>
          <a:p>
            <a:r>
              <a:rPr lang="cs-CZ"/>
              <a:t>Copyright © </a:t>
            </a:r>
            <a:r>
              <a:rPr lang="en-US"/>
              <a:t>Unicorn Top Gun Academy</a:t>
            </a:r>
            <a:endParaRPr lang="cs-CZ" dirty="0"/>
          </a:p>
        </p:txBody>
      </p:sp>
      <p:sp>
        <p:nvSpPr>
          <p:cNvPr id="5" name="Slide Number Placeholder 4">
            <a:extLst>
              <a:ext uri="{FF2B5EF4-FFF2-40B4-BE49-F238E27FC236}">
                <a16:creationId xmlns:a16="http://schemas.microsoft.com/office/drawing/2014/main" id="{EBA13419-A8A3-B3EE-0BBD-BCA743DA8493}"/>
              </a:ext>
            </a:extLst>
          </p:cNvPr>
          <p:cNvSpPr>
            <a:spLocks noGrp="1"/>
          </p:cNvSpPr>
          <p:nvPr>
            <p:ph type="sldNum" sz="quarter" idx="12"/>
          </p:nvPr>
        </p:nvSpPr>
        <p:spPr/>
        <p:txBody>
          <a:bodyPr/>
          <a:lstStyle/>
          <a:p>
            <a:fld id="{F3BA6A0D-4A37-486A-B1E4-7797A7C8866C}" type="slidenum">
              <a:rPr lang="cs-CZ" smtClean="0"/>
              <a:t>8</a:t>
            </a:fld>
            <a:endParaRPr lang="cs-CZ"/>
          </a:p>
        </p:txBody>
      </p:sp>
      <p:pic>
        <p:nvPicPr>
          <p:cNvPr id="6" name="Picture 2">
            <a:extLst>
              <a:ext uri="{FF2B5EF4-FFF2-40B4-BE49-F238E27FC236}">
                <a16:creationId xmlns:a16="http://schemas.microsoft.com/office/drawing/2014/main" id="{D31A2919-E625-454B-548A-2D59B89269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2715" y="895856"/>
            <a:ext cx="10896378" cy="570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4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92A7-85D3-EFA0-8C08-532012322D76}"/>
              </a:ext>
            </a:extLst>
          </p:cNvPr>
          <p:cNvSpPr>
            <a:spLocks noGrp="1"/>
          </p:cNvSpPr>
          <p:nvPr>
            <p:ph type="title"/>
          </p:nvPr>
        </p:nvSpPr>
        <p:spPr/>
        <p:txBody>
          <a:bodyPr/>
          <a:lstStyle/>
          <a:p>
            <a:r>
              <a:rPr lang="en-US" dirty="0" err="1"/>
              <a:t>Minikube</a:t>
            </a:r>
            <a:r>
              <a:rPr lang="en-US" dirty="0"/>
              <a:t> and k8s essentials</a:t>
            </a:r>
            <a:endParaRPr lang="en-SK" dirty="0"/>
          </a:p>
        </p:txBody>
      </p:sp>
    </p:spTree>
    <p:extLst>
      <p:ext uri="{BB962C8B-B14F-4D97-AF65-F5344CB8AC3E}">
        <p14:creationId xmlns:p14="http://schemas.microsoft.com/office/powerpoint/2010/main" val="3555064620"/>
      </p:ext>
    </p:extLst>
  </p:cSld>
  <p:clrMapOvr>
    <a:masterClrMapping/>
  </p:clrMapOvr>
</p:sld>
</file>

<file path=ppt/theme/theme1.xml><?xml version="1.0" encoding="utf-8"?>
<a:theme xmlns:a="http://schemas.openxmlformats.org/drawingml/2006/main" name="TGA_sablona_prezentace_MS PowerPoint_16ku9">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19B4542E-904F-4FDB-9218-39E9B37EF193}"/>
    </a:ext>
  </a:extLst>
</a:theme>
</file>

<file path=ppt/theme/theme2.xml><?xml version="1.0" encoding="utf-8"?>
<a:theme xmlns:a="http://schemas.openxmlformats.org/drawingml/2006/main" name="Unicorn Systems - Kapitola">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73FFCD16-328A-4849-85F4-9B7435D36CC8}"/>
    </a:ext>
  </a:extLst>
</a:theme>
</file>

<file path=ppt/theme/theme3.xml><?xml version="1.0" encoding="utf-8"?>
<a:theme xmlns:a="http://schemas.openxmlformats.org/drawingml/2006/main" name="Unicorn Systems - Výchozí">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7A5FD9CE-B28C-4318-BAB6-11FC4F5DE961}"/>
    </a:ext>
  </a:extLst>
</a:theme>
</file>

<file path=ppt/theme/theme4.xml><?xml version="1.0" encoding="utf-8"?>
<a:theme xmlns:a="http://schemas.openxmlformats.org/drawingml/2006/main" name="Unicorn Systems - Konec">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9C2760BD-057F-41F2-8641-2C81EF1B0D03}"/>
    </a:ext>
  </a:extLst>
</a:theme>
</file>

<file path=ppt/theme/theme5.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B836458FF3A884CA0156F47E2314BA9" ma:contentTypeVersion="11" ma:contentTypeDescription="Umožňuje vytvoriť nový dokument." ma:contentTypeScope="" ma:versionID="50558a8d2356b87ae9b6e1d0ad9c284c">
  <xsd:schema xmlns:xsd="http://www.w3.org/2001/XMLSchema" xmlns:xs="http://www.w3.org/2001/XMLSchema" xmlns:p="http://schemas.microsoft.com/office/2006/metadata/properties" xmlns:ns2="eb43324e-6652-4791-9abb-76731d4dfd7d" xmlns:ns3="30fe8e77-7f5e-42dd-bfa6-13a8ff98f153" targetNamespace="http://schemas.microsoft.com/office/2006/metadata/properties" ma:root="true" ma:fieldsID="f2d587f18d9d724b69dc3fc6e51af9fc" ns2:_="" ns3:_="">
    <xsd:import namespace="eb43324e-6652-4791-9abb-76731d4dfd7d"/>
    <xsd:import namespace="30fe8e77-7f5e-42dd-bfa6-13a8ff98f15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3324e-6652-4791-9abb-76731d4dfd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Značky obrázka" ma:readOnly="false" ma:fieldId="{5cf76f15-5ced-4ddc-b409-7134ff3c332f}" ma:taxonomyMulti="true" ma:sspId="6c0d90c6-5e6a-448a-8a76-ecfc1ec5e2dc"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0fe8e77-7f5e-42dd-bfa6-13a8ff98f15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21fff9f-2d25-4bcb-86be-a14f527f938f}" ma:internalName="TaxCatchAll" ma:showField="CatchAllData" ma:web="30fe8e77-7f5e-42dd-bfa6-13a8ff98f1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b43324e-6652-4791-9abb-76731d4dfd7d">
      <Terms xmlns="http://schemas.microsoft.com/office/infopath/2007/PartnerControls"/>
    </lcf76f155ced4ddcb4097134ff3c332f>
    <TaxCatchAll xmlns="30fe8e77-7f5e-42dd-bfa6-13a8ff98f153" xsi:nil="true"/>
  </documentManagement>
</p:properties>
</file>

<file path=customXml/itemProps1.xml><?xml version="1.0" encoding="utf-8"?>
<ds:datastoreItem xmlns:ds="http://schemas.openxmlformats.org/officeDocument/2006/customXml" ds:itemID="{20D4BC9F-40E0-41F1-B24E-0A12C518BDC0}"/>
</file>

<file path=customXml/itemProps2.xml><?xml version="1.0" encoding="utf-8"?>
<ds:datastoreItem xmlns:ds="http://schemas.openxmlformats.org/officeDocument/2006/customXml" ds:itemID="{DA00C488-CC4D-41C1-AEA9-78BF0C39A957}"/>
</file>

<file path=customXml/itemProps3.xml><?xml version="1.0" encoding="utf-8"?>
<ds:datastoreItem xmlns:ds="http://schemas.openxmlformats.org/officeDocument/2006/customXml" ds:itemID="{AA526483-9D5D-433C-995D-6177C8D6A974}"/>
</file>

<file path=docProps/app.xml><?xml version="1.0" encoding="utf-8"?>
<Properties xmlns="http://schemas.openxmlformats.org/officeDocument/2006/extended-properties" xmlns:vt="http://schemas.openxmlformats.org/officeDocument/2006/docPropsVTypes">
  <Template>TGA_sablona_prezentace_MS PowerPoint_16ku9_001_final</Template>
  <TotalTime>7843</TotalTime>
  <Words>2919</Words>
  <Application>Microsoft Macintosh PowerPoint</Application>
  <PresentationFormat>Custom</PresentationFormat>
  <Paragraphs>324</Paragraphs>
  <Slides>38</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38</vt:i4>
      </vt:variant>
    </vt:vector>
  </HeadingPairs>
  <TitlesOfParts>
    <vt:vector size="48" baseType="lpstr">
      <vt:lpstr>Arial</vt:lpstr>
      <vt:lpstr>Calibri</vt:lpstr>
      <vt:lpstr>Courier New</vt:lpstr>
      <vt:lpstr>Helvetica Neue</vt:lpstr>
      <vt:lpstr>Menlo</vt:lpstr>
      <vt:lpstr>Wingdings</vt:lpstr>
      <vt:lpstr>TGA_sablona_prezentace_MS PowerPoint_16ku9</vt:lpstr>
      <vt:lpstr>Unicorn Systems - Kapitola</vt:lpstr>
      <vt:lpstr>Unicorn Systems - Výchozí</vt:lpstr>
      <vt:lpstr>Unicorn Systems - Konec</vt:lpstr>
      <vt:lpstr>Kubernetes Academy Kubernetes</vt:lpstr>
      <vt:lpstr>Agenda</vt:lpstr>
      <vt:lpstr>Definition - recap</vt:lpstr>
      <vt:lpstr>Components - recap</vt:lpstr>
      <vt:lpstr>Components - recap</vt:lpstr>
      <vt:lpstr>Monolithic architecture</vt:lpstr>
      <vt:lpstr>Microservices architecture</vt:lpstr>
      <vt:lpstr>PowerPoint Presentation</vt:lpstr>
      <vt:lpstr>Minikube and k8s essentials</vt:lpstr>
      <vt:lpstr>Minikube and k8s essentials</vt:lpstr>
      <vt:lpstr>K8s essentials</vt:lpstr>
      <vt:lpstr>Minikube addons</vt:lpstr>
      <vt:lpstr>Container images used in examples</vt:lpstr>
      <vt:lpstr>Kubernetes Objects – theory &amp; practice</vt:lpstr>
      <vt:lpstr>Kubernetes objects</vt:lpstr>
      <vt:lpstr>Application example</vt:lpstr>
      <vt:lpstr>Namespace</vt:lpstr>
      <vt:lpstr>Pod (workload resource)</vt:lpstr>
      <vt:lpstr>Pod</vt:lpstr>
      <vt:lpstr>Deployment (workload resource)</vt:lpstr>
      <vt:lpstr>Deployment (workload resource)</vt:lpstr>
      <vt:lpstr>DNS in K8S (PODs)</vt:lpstr>
      <vt:lpstr>Service Resources</vt:lpstr>
      <vt:lpstr>Service Resources</vt:lpstr>
      <vt:lpstr>Service Resources</vt:lpstr>
      <vt:lpstr>Service Resources</vt:lpstr>
      <vt:lpstr>Configuration Resources</vt:lpstr>
      <vt:lpstr>Assigning PODs to nodes (scheduling)</vt:lpstr>
      <vt:lpstr>Resource requests and limits</vt:lpstr>
      <vt:lpstr>Volumes</vt:lpstr>
      <vt:lpstr>Volumes (storage)</vt:lpstr>
      <vt:lpstr>Volumes</vt:lpstr>
      <vt:lpstr>Volumes in minikube</vt:lpstr>
      <vt:lpstr>DaemonSet (workload resource)</vt:lpstr>
      <vt:lpstr>StatefulSet (workload resource)</vt:lpstr>
      <vt:lpstr>Security</vt:lpstr>
      <vt:lpstr>Other Kubernetes objects/concepts</vt:lpstr>
      <vt:lpstr>PowerPoint Presentation</vt:lpstr>
    </vt:vector>
  </TitlesOfParts>
  <Company/>
  <LinksUpToDate>false</LinksUpToDate>
  <SharedDoc>false</SharedDoc>
  <HyperlinkBase>http://www.unicornsystems.eu</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drajcan</dc:creator>
  <cp:lastModifiedBy>Michal Okresa</cp:lastModifiedBy>
  <cp:revision>229</cp:revision>
  <cp:lastPrinted>2022-10-23T16:17:36Z</cp:lastPrinted>
  <dcterms:created xsi:type="dcterms:W3CDTF">2021-09-05T19:08:35Z</dcterms:created>
  <dcterms:modified xsi:type="dcterms:W3CDTF">2023-11-06T19:39:09Z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0x010100CB836458FF3A884CA0156F47E2314BA9</vt:lpwstr>
  </property>
</Properties>
</file>